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B841B-C48D-4C26-8028-3617338EC1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786744A-1D0E-4208-9A75-C3D23611F5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01E5D0B-4B51-4A33-B194-E3ECD482A781}"/>
              </a:ext>
            </a:extLst>
          </p:cNvPr>
          <p:cNvSpPr>
            <a:spLocks noGrp="1"/>
          </p:cNvSpPr>
          <p:nvPr>
            <p:ph type="dt" sz="half" idx="10"/>
          </p:nvPr>
        </p:nvSpPr>
        <p:spPr/>
        <p:txBody>
          <a:bodyPr/>
          <a:lstStyle/>
          <a:p>
            <a:fld id="{4DC1FEEF-11BF-4F58-A01F-663AFD3D68D0}" type="datetimeFigureOut">
              <a:rPr lang="en-GB" smtClean="0"/>
              <a:t>26/04/2021</a:t>
            </a:fld>
            <a:endParaRPr lang="en-GB"/>
          </a:p>
        </p:txBody>
      </p:sp>
      <p:sp>
        <p:nvSpPr>
          <p:cNvPr id="5" name="Footer Placeholder 4">
            <a:extLst>
              <a:ext uri="{FF2B5EF4-FFF2-40B4-BE49-F238E27FC236}">
                <a16:creationId xmlns:a16="http://schemas.microsoft.com/office/drawing/2014/main" id="{8042275F-84FF-42D9-B9E4-3BF4931BA0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FFB5C49-93ED-4321-A432-FE12D8E75945}"/>
              </a:ext>
            </a:extLst>
          </p:cNvPr>
          <p:cNvSpPr>
            <a:spLocks noGrp="1"/>
          </p:cNvSpPr>
          <p:nvPr>
            <p:ph type="sldNum" sz="quarter" idx="12"/>
          </p:nvPr>
        </p:nvSpPr>
        <p:spPr/>
        <p:txBody>
          <a:bodyPr/>
          <a:lstStyle/>
          <a:p>
            <a:fld id="{54C8D110-AB3E-4442-B2E6-83F1905900B3}" type="slidenum">
              <a:rPr lang="en-GB" smtClean="0"/>
              <a:t>‹#›</a:t>
            </a:fld>
            <a:endParaRPr lang="en-GB"/>
          </a:p>
        </p:txBody>
      </p:sp>
    </p:spTree>
    <p:extLst>
      <p:ext uri="{BB962C8B-B14F-4D97-AF65-F5344CB8AC3E}">
        <p14:creationId xmlns:p14="http://schemas.microsoft.com/office/powerpoint/2010/main" val="1055569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637CB-F49C-443F-86C8-FB911B0BDC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39C4BEB-FA09-46AC-AD44-5C01DDA0F0E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1CD0B2C-669C-40FD-8039-E378CCF8E89F}"/>
              </a:ext>
            </a:extLst>
          </p:cNvPr>
          <p:cNvSpPr>
            <a:spLocks noGrp="1"/>
          </p:cNvSpPr>
          <p:nvPr>
            <p:ph type="dt" sz="half" idx="10"/>
          </p:nvPr>
        </p:nvSpPr>
        <p:spPr/>
        <p:txBody>
          <a:bodyPr/>
          <a:lstStyle/>
          <a:p>
            <a:fld id="{4DC1FEEF-11BF-4F58-A01F-663AFD3D68D0}" type="datetimeFigureOut">
              <a:rPr lang="en-GB" smtClean="0"/>
              <a:t>26/04/2021</a:t>
            </a:fld>
            <a:endParaRPr lang="en-GB"/>
          </a:p>
        </p:txBody>
      </p:sp>
      <p:sp>
        <p:nvSpPr>
          <p:cNvPr id="5" name="Footer Placeholder 4">
            <a:extLst>
              <a:ext uri="{FF2B5EF4-FFF2-40B4-BE49-F238E27FC236}">
                <a16:creationId xmlns:a16="http://schemas.microsoft.com/office/drawing/2014/main" id="{99FF59B0-0498-4780-8AB3-4EBF37124A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7794690-BD3A-46D9-95FF-D76E7B82B4ED}"/>
              </a:ext>
            </a:extLst>
          </p:cNvPr>
          <p:cNvSpPr>
            <a:spLocks noGrp="1"/>
          </p:cNvSpPr>
          <p:nvPr>
            <p:ph type="sldNum" sz="quarter" idx="12"/>
          </p:nvPr>
        </p:nvSpPr>
        <p:spPr/>
        <p:txBody>
          <a:bodyPr/>
          <a:lstStyle/>
          <a:p>
            <a:fld id="{54C8D110-AB3E-4442-B2E6-83F1905900B3}" type="slidenum">
              <a:rPr lang="en-GB" smtClean="0"/>
              <a:t>‹#›</a:t>
            </a:fld>
            <a:endParaRPr lang="en-GB"/>
          </a:p>
        </p:txBody>
      </p:sp>
    </p:spTree>
    <p:extLst>
      <p:ext uri="{BB962C8B-B14F-4D97-AF65-F5344CB8AC3E}">
        <p14:creationId xmlns:p14="http://schemas.microsoft.com/office/powerpoint/2010/main" val="2208204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7650C-6AFF-4691-B4F0-71D5956DBD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0DD9128-5808-4E50-9D08-9F54D1BF4F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0B2918B-7C74-4300-AF56-78E213A9D2ED}"/>
              </a:ext>
            </a:extLst>
          </p:cNvPr>
          <p:cNvSpPr>
            <a:spLocks noGrp="1"/>
          </p:cNvSpPr>
          <p:nvPr>
            <p:ph type="dt" sz="half" idx="10"/>
          </p:nvPr>
        </p:nvSpPr>
        <p:spPr/>
        <p:txBody>
          <a:bodyPr/>
          <a:lstStyle/>
          <a:p>
            <a:fld id="{4DC1FEEF-11BF-4F58-A01F-663AFD3D68D0}" type="datetimeFigureOut">
              <a:rPr lang="en-GB" smtClean="0"/>
              <a:t>26/04/2021</a:t>
            </a:fld>
            <a:endParaRPr lang="en-GB"/>
          </a:p>
        </p:txBody>
      </p:sp>
      <p:sp>
        <p:nvSpPr>
          <p:cNvPr id="5" name="Footer Placeholder 4">
            <a:extLst>
              <a:ext uri="{FF2B5EF4-FFF2-40B4-BE49-F238E27FC236}">
                <a16:creationId xmlns:a16="http://schemas.microsoft.com/office/drawing/2014/main" id="{6839E579-A60E-49F2-86D8-39B20055A8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E880E3-C3F9-445F-A8D3-218606B1FA46}"/>
              </a:ext>
            </a:extLst>
          </p:cNvPr>
          <p:cNvSpPr>
            <a:spLocks noGrp="1"/>
          </p:cNvSpPr>
          <p:nvPr>
            <p:ph type="sldNum" sz="quarter" idx="12"/>
          </p:nvPr>
        </p:nvSpPr>
        <p:spPr/>
        <p:txBody>
          <a:bodyPr/>
          <a:lstStyle/>
          <a:p>
            <a:fld id="{54C8D110-AB3E-4442-B2E6-83F1905900B3}" type="slidenum">
              <a:rPr lang="en-GB" smtClean="0"/>
              <a:t>‹#›</a:t>
            </a:fld>
            <a:endParaRPr lang="en-GB"/>
          </a:p>
        </p:txBody>
      </p:sp>
    </p:spTree>
    <p:extLst>
      <p:ext uri="{BB962C8B-B14F-4D97-AF65-F5344CB8AC3E}">
        <p14:creationId xmlns:p14="http://schemas.microsoft.com/office/powerpoint/2010/main" val="1268433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28A22-1162-4969-AC40-50F1ED6073B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3E1F37D-80D7-4842-B433-A993A856BF3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7696737-CA09-4E23-9ABC-AD89365798B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D43D0F8-D17C-4090-B805-52EA1030C605}"/>
              </a:ext>
            </a:extLst>
          </p:cNvPr>
          <p:cNvSpPr>
            <a:spLocks noGrp="1"/>
          </p:cNvSpPr>
          <p:nvPr>
            <p:ph type="dt" sz="half" idx="10"/>
          </p:nvPr>
        </p:nvSpPr>
        <p:spPr/>
        <p:txBody>
          <a:bodyPr/>
          <a:lstStyle/>
          <a:p>
            <a:fld id="{4DC1FEEF-11BF-4F58-A01F-663AFD3D68D0}" type="datetimeFigureOut">
              <a:rPr lang="en-GB" smtClean="0"/>
              <a:t>26/04/2021</a:t>
            </a:fld>
            <a:endParaRPr lang="en-GB"/>
          </a:p>
        </p:txBody>
      </p:sp>
      <p:sp>
        <p:nvSpPr>
          <p:cNvPr id="6" name="Footer Placeholder 5">
            <a:extLst>
              <a:ext uri="{FF2B5EF4-FFF2-40B4-BE49-F238E27FC236}">
                <a16:creationId xmlns:a16="http://schemas.microsoft.com/office/drawing/2014/main" id="{E9CEB86C-FAB2-4FFE-B5B4-B9837056E07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B470C5C-0788-41F1-AE60-6075BFAE247C}"/>
              </a:ext>
            </a:extLst>
          </p:cNvPr>
          <p:cNvSpPr>
            <a:spLocks noGrp="1"/>
          </p:cNvSpPr>
          <p:nvPr>
            <p:ph type="sldNum" sz="quarter" idx="12"/>
          </p:nvPr>
        </p:nvSpPr>
        <p:spPr/>
        <p:txBody>
          <a:bodyPr/>
          <a:lstStyle/>
          <a:p>
            <a:fld id="{54C8D110-AB3E-4442-B2E6-83F1905900B3}" type="slidenum">
              <a:rPr lang="en-GB" smtClean="0"/>
              <a:t>‹#›</a:t>
            </a:fld>
            <a:endParaRPr lang="en-GB"/>
          </a:p>
        </p:txBody>
      </p:sp>
    </p:spTree>
    <p:extLst>
      <p:ext uri="{BB962C8B-B14F-4D97-AF65-F5344CB8AC3E}">
        <p14:creationId xmlns:p14="http://schemas.microsoft.com/office/powerpoint/2010/main" val="553099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D38D2-E28B-4508-8E65-DDA23CD3086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B6C7742-4A86-4D54-9675-06A9A6DE54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4B62299-00B8-48DA-B08B-3698447D2E8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1F81D27-885B-434E-A817-DF1A3569B8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3EB9015-A712-4E93-B235-1319B0BA062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34E1105-6520-4701-AEA4-2DC3D0CC037B}"/>
              </a:ext>
            </a:extLst>
          </p:cNvPr>
          <p:cNvSpPr>
            <a:spLocks noGrp="1"/>
          </p:cNvSpPr>
          <p:nvPr>
            <p:ph type="dt" sz="half" idx="10"/>
          </p:nvPr>
        </p:nvSpPr>
        <p:spPr/>
        <p:txBody>
          <a:bodyPr/>
          <a:lstStyle/>
          <a:p>
            <a:fld id="{4DC1FEEF-11BF-4F58-A01F-663AFD3D68D0}" type="datetimeFigureOut">
              <a:rPr lang="en-GB" smtClean="0"/>
              <a:t>26/04/2021</a:t>
            </a:fld>
            <a:endParaRPr lang="en-GB"/>
          </a:p>
        </p:txBody>
      </p:sp>
      <p:sp>
        <p:nvSpPr>
          <p:cNvPr id="8" name="Footer Placeholder 7">
            <a:extLst>
              <a:ext uri="{FF2B5EF4-FFF2-40B4-BE49-F238E27FC236}">
                <a16:creationId xmlns:a16="http://schemas.microsoft.com/office/drawing/2014/main" id="{83D25F32-C5C2-487B-A16E-74B71D49CE1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5140CAB-FC4A-483F-8E25-1CAF6FD538F8}"/>
              </a:ext>
            </a:extLst>
          </p:cNvPr>
          <p:cNvSpPr>
            <a:spLocks noGrp="1"/>
          </p:cNvSpPr>
          <p:nvPr>
            <p:ph type="sldNum" sz="quarter" idx="12"/>
          </p:nvPr>
        </p:nvSpPr>
        <p:spPr/>
        <p:txBody>
          <a:bodyPr/>
          <a:lstStyle/>
          <a:p>
            <a:fld id="{54C8D110-AB3E-4442-B2E6-83F1905900B3}" type="slidenum">
              <a:rPr lang="en-GB" smtClean="0"/>
              <a:t>‹#›</a:t>
            </a:fld>
            <a:endParaRPr lang="en-GB"/>
          </a:p>
        </p:txBody>
      </p:sp>
    </p:spTree>
    <p:extLst>
      <p:ext uri="{BB962C8B-B14F-4D97-AF65-F5344CB8AC3E}">
        <p14:creationId xmlns:p14="http://schemas.microsoft.com/office/powerpoint/2010/main" val="1476275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F7610-521F-4BA9-BFFF-CD1FDDCDAFA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DE96AE0-3E60-491B-A8A4-3CAFC579D98E}"/>
              </a:ext>
            </a:extLst>
          </p:cNvPr>
          <p:cNvSpPr>
            <a:spLocks noGrp="1"/>
          </p:cNvSpPr>
          <p:nvPr>
            <p:ph type="dt" sz="half" idx="10"/>
          </p:nvPr>
        </p:nvSpPr>
        <p:spPr/>
        <p:txBody>
          <a:bodyPr/>
          <a:lstStyle/>
          <a:p>
            <a:fld id="{4DC1FEEF-11BF-4F58-A01F-663AFD3D68D0}" type="datetimeFigureOut">
              <a:rPr lang="en-GB" smtClean="0"/>
              <a:t>26/04/2021</a:t>
            </a:fld>
            <a:endParaRPr lang="en-GB"/>
          </a:p>
        </p:txBody>
      </p:sp>
      <p:sp>
        <p:nvSpPr>
          <p:cNvPr id="4" name="Footer Placeholder 3">
            <a:extLst>
              <a:ext uri="{FF2B5EF4-FFF2-40B4-BE49-F238E27FC236}">
                <a16:creationId xmlns:a16="http://schemas.microsoft.com/office/drawing/2014/main" id="{F6A1E363-1AC2-4EAF-992C-25729C58D8E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CD72E60-31E4-4059-8ACD-1BBDBF4BB54F}"/>
              </a:ext>
            </a:extLst>
          </p:cNvPr>
          <p:cNvSpPr>
            <a:spLocks noGrp="1"/>
          </p:cNvSpPr>
          <p:nvPr>
            <p:ph type="sldNum" sz="quarter" idx="12"/>
          </p:nvPr>
        </p:nvSpPr>
        <p:spPr/>
        <p:txBody>
          <a:bodyPr/>
          <a:lstStyle/>
          <a:p>
            <a:fld id="{54C8D110-AB3E-4442-B2E6-83F1905900B3}" type="slidenum">
              <a:rPr lang="en-GB" smtClean="0"/>
              <a:t>‹#›</a:t>
            </a:fld>
            <a:endParaRPr lang="en-GB"/>
          </a:p>
        </p:txBody>
      </p:sp>
    </p:spTree>
    <p:extLst>
      <p:ext uri="{BB962C8B-B14F-4D97-AF65-F5344CB8AC3E}">
        <p14:creationId xmlns:p14="http://schemas.microsoft.com/office/powerpoint/2010/main" val="137519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4D4BC3-46B7-4416-9693-16183B4CAF4A}"/>
              </a:ext>
            </a:extLst>
          </p:cNvPr>
          <p:cNvSpPr>
            <a:spLocks noGrp="1"/>
          </p:cNvSpPr>
          <p:nvPr>
            <p:ph type="dt" sz="half" idx="10"/>
          </p:nvPr>
        </p:nvSpPr>
        <p:spPr/>
        <p:txBody>
          <a:bodyPr/>
          <a:lstStyle/>
          <a:p>
            <a:fld id="{4DC1FEEF-11BF-4F58-A01F-663AFD3D68D0}" type="datetimeFigureOut">
              <a:rPr lang="en-GB" smtClean="0"/>
              <a:t>26/04/2021</a:t>
            </a:fld>
            <a:endParaRPr lang="en-GB"/>
          </a:p>
        </p:txBody>
      </p:sp>
      <p:sp>
        <p:nvSpPr>
          <p:cNvPr id="3" name="Footer Placeholder 2">
            <a:extLst>
              <a:ext uri="{FF2B5EF4-FFF2-40B4-BE49-F238E27FC236}">
                <a16:creationId xmlns:a16="http://schemas.microsoft.com/office/drawing/2014/main" id="{5FA610E6-4B34-47CE-BE4B-73FE6E5ACFC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D40879C-E0E0-4DAF-85E6-EF7E2AC6E16D}"/>
              </a:ext>
            </a:extLst>
          </p:cNvPr>
          <p:cNvSpPr>
            <a:spLocks noGrp="1"/>
          </p:cNvSpPr>
          <p:nvPr>
            <p:ph type="sldNum" sz="quarter" idx="12"/>
          </p:nvPr>
        </p:nvSpPr>
        <p:spPr/>
        <p:txBody>
          <a:bodyPr/>
          <a:lstStyle/>
          <a:p>
            <a:fld id="{54C8D110-AB3E-4442-B2E6-83F1905900B3}" type="slidenum">
              <a:rPr lang="en-GB" smtClean="0"/>
              <a:t>‹#›</a:t>
            </a:fld>
            <a:endParaRPr lang="en-GB"/>
          </a:p>
        </p:txBody>
      </p:sp>
    </p:spTree>
    <p:extLst>
      <p:ext uri="{BB962C8B-B14F-4D97-AF65-F5344CB8AC3E}">
        <p14:creationId xmlns:p14="http://schemas.microsoft.com/office/powerpoint/2010/main" val="1148054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298DD-932F-4996-97BA-036C91224F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9339901-E72C-4FDA-A9BC-5C19343A8A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55D5202-9D6E-4750-BB85-EFB38C7A56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DE77FE7-F683-42D0-87CB-86794F815501}"/>
              </a:ext>
            </a:extLst>
          </p:cNvPr>
          <p:cNvSpPr>
            <a:spLocks noGrp="1"/>
          </p:cNvSpPr>
          <p:nvPr>
            <p:ph type="dt" sz="half" idx="10"/>
          </p:nvPr>
        </p:nvSpPr>
        <p:spPr/>
        <p:txBody>
          <a:bodyPr/>
          <a:lstStyle/>
          <a:p>
            <a:fld id="{4DC1FEEF-11BF-4F58-A01F-663AFD3D68D0}" type="datetimeFigureOut">
              <a:rPr lang="en-GB" smtClean="0"/>
              <a:t>26/04/2021</a:t>
            </a:fld>
            <a:endParaRPr lang="en-GB"/>
          </a:p>
        </p:txBody>
      </p:sp>
      <p:sp>
        <p:nvSpPr>
          <p:cNvPr id="6" name="Footer Placeholder 5">
            <a:extLst>
              <a:ext uri="{FF2B5EF4-FFF2-40B4-BE49-F238E27FC236}">
                <a16:creationId xmlns:a16="http://schemas.microsoft.com/office/drawing/2014/main" id="{43D37CAB-BB9B-4EF9-8028-D6CDC7CD3A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E4035D1-B257-4035-8774-463412C8A4D9}"/>
              </a:ext>
            </a:extLst>
          </p:cNvPr>
          <p:cNvSpPr>
            <a:spLocks noGrp="1"/>
          </p:cNvSpPr>
          <p:nvPr>
            <p:ph type="sldNum" sz="quarter" idx="12"/>
          </p:nvPr>
        </p:nvSpPr>
        <p:spPr/>
        <p:txBody>
          <a:bodyPr/>
          <a:lstStyle/>
          <a:p>
            <a:fld id="{54C8D110-AB3E-4442-B2E6-83F1905900B3}" type="slidenum">
              <a:rPr lang="en-GB" smtClean="0"/>
              <a:t>‹#›</a:t>
            </a:fld>
            <a:endParaRPr lang="en-GB"/>
          </a:p>
        </p:txBody>
      </p:sp>
    </p:spTree>
    <p:extLst>
      <p:ext uri="{BB962C8B-B14F-4D97-AF65-F5344CB8AC3E}">
        <p14:creationId xmlns:p14="http://schemas.microsoft.com/office/powerpoint/2010/main" val="473401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F6856-25E3-4460-8F7E-62B9A563BE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00B50AE-CEAB-446B-BC8F-19F78BCCD4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C1C17E7-D5D4-4D48-8894-28F68A625D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F3AC7C1-F664-4345-936F-1F007C46A69E}"/>
              </a:ext>
            </a:extLst>
          </p:cNvPr>
          <p:cNvSpPr>
            <a:spLocks noGrp="1"/>
          </p:cNvSpPr>
          <p:nvPr>
            <p:ph type="dt" sz="half" idx="10"/>
          </p:nvPr>
        </p:nvSpPr>
        <p:spPr/>
        <p:txBody>
          <a:bodyPr/>
          <a:lstStyle/>
          <a:p>
            <a:fld id="{4DC1FEEF-11BF-4F58-A01F-663AFD3D68D0}" type="datetimeFigureOut">
              <a:rPr lang="en-GB" smtClean="0"/>
              <a:t>26/04/2021</a:t>
            </a:fld>
            <a:endParaRPr lang="en-GB"/>
          </a:p>
        </p:txBody>
      </p:sp>
      <p:sp>
        <p:nvSpPr>
          <p:cNvPr id="6" name="Footer Placeholder 5">
            <a:extLst>
              <a:ext uri="{FF2B5EF4-FFF2-40B4-BE49-F238E27FC236}">
                <a16:creationId xmlns:a16="http://schemas.microsoft.com/office/drawing/2014/main" id="{41220611-6DCF-4889-8814-6E0E76AA7D0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937F98B-1B0E-4830-8B54-BFBCE7C55E64}"/>
              </a:ext>
            </a:extLst>
          </p:cNvPr>
          <p:cNvSpPr>
            <a:spLocks noGrp="1"/>
          </p:cNvSpPr>
          <p:nvPr>
            <p:ph type="sldNum" sz="quarter" idx="12"/>
          </p:nvPr>
        </p:nvSpPr>
        <p:spPr/>
        <p:txBody>
          <a:bodyPr/>
          <a:lstStyle/>
          <a:p>
            <a:fld id="{54C8D110-AB3E-4442-B2E6-83F1905900B3}" type="slidenum">
              <a:rPr lang="en-GB" smtClean="0"/>
              <a:t>‹#›</a:t>
            </a:fld>
            <a:endParaRPr lang="en-GB"/>
          </a:p>
        </p:txBody>
      </p:sp>
    </p:spTree>
    <p:extLst>
      <p:ext uri="{BB962C8B-B14F-4D97-AF65-F5344CB8AC3E}">
        <p14:creationId xmlns:p14="http://schemas.microsoft.com/office/powerpoint/2010/main" val="4273117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8E668-19AE-4675-805B-AAAD83C5397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84EAAF9-B2DA-4792-A9B3-251EC878458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26021BA-7910-4314-8E07-31D8E81153DF}"/>
              </a:ext>
            </a:extLst>
          </p:cNvPr>
          <p:cNvSpPr>
            <a:spLocks noGrp="1"/>
          </p:cNvSpPr>
          <p:nvPr>
            <p:ph type="dt" sz="half" idx="10"/>
          </p:nvPr>
        </p:nvSpPr>
        <p:spPr/>
        <p:txBody>
          <a:bodyPr/>
          <a:lstStyle/>
          <a:p>
            <a:fld id="{4DC1FEEF-11BF-4F58-A01F-663AFD3D68D0}" type="datetimeFigureOut">
              <a:rPr lang="en-GB" smtClean="0"/>
              <a:t>26/04/2021</a:t>
            </a:fld>
            <a:endParaRPr lang="en-GB"/>
          </a:p>
        </p:txBody>
      </p:sp>
      <p:sp>
        <p:nvSpPr>
          <p:cNvPr id="5" name="Footer Placeholder 4">
            <a:extLst>
              <a:ext uri="{FF2B5EF4-FFF2-40B4-BE49-F238E27FC236}">
                <a16:creationId xmlns:a16="http://schemas.microsoft.com/office/drawing/2014/main" id="{DE9C9084-318F-483D-A1D8-3EE1AB4DAE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6C336B-A265-4FEA-A85D-19E74F7B5B77}"/>
              </a:ext>
            </a:extLst>
          </p:cNvPr>
          <p:cNvSpPr>
            <a:spLocks noGrp="1"/>
          </p:cNvSpPr>
          <p:nvPr>
            <p:ph type="sldNum" sz="quarter" idx="12"/>
          </p:nvPr>
        </p:nvSpPr>
        <p:spPr/>
        <p:txBody>
          <a:bodyPr/>
          <a:lstStyle/>
          <a:p>
            <a:fld id="{54C8D110-AB3E-4442-B2E6-83F1905900B3}" type="slidenum">
              <a:rPr lang="en-GB" smtClean="0"/>
              <a:t>‹#›</a:t>
            </a:fld>
            <a:endParaRPr lang="en-GB"/>
          </a:p>
        </p:txBody>
      </p:sp>
    </p:spTree>
    <p:extLst>
      <p:ext uri="{BB962C8B-B14F-4D97-AF65-F5344CB8AC3E}">
        <p14:creationId xmlns:p14="http://schemas.microsoft.com/office/powerpoint/2010/main" val="3876988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EB2979-265B-40C6-B19A-33681D08AF4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31F88D8-1406-468D-B655-C58DAB7B7F1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A7A6D8F-EAE4-412F-A658-96E6681B7BEC}"/>
              </a:ext>
            </a:extLst>
          </p:cNvPr>
          <p:cNvSpPr>
            <a:spLocks noGrp="1"/>
          </p:cNvSpPr>
          <p:nvPr>
            <p:ph type="dt" sz="half" idx="10"/>
          </p:nvPr>
        </p:nvSpPr>
        <p:spPr/>
        <p:txBody>
          <a:bodyPr/>
          <a:lstStyle/>
          <a:p>
            <a:fld id="{4DC1FEEF-11BF-4F58-A01F-663AFD3D68D0}" type="datetimeFigureOut">
              <a:rPr lang="en-GB" smtClean="0"/>
              <a:t>26/04/2021</a:t>
            </a:fld>
            <a:endParaRPr lang="en-GB"/>
          </a:p>
        </p:txBody>
      </p:sp>
      <p:sp>
        <p:nvSpPr>
          <p:cNvPr id="5" name="Footer Placeholder 4">
            <a:extLst>
              <a:ext uri="{FF2B5EF4-FFF2-40B4-BE49-F238E27FC236}">
                <a16:creationId xmlns:a16="http://schemas.microsoft.com/office/drawing/2014/main" id="{CC123D5C-CB77-480B-A9AB-7EF580C5B4D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824FAB-D390-4B5C-B022-3510532AB3F5}"/>
              </a:ext>
            </a:extLst>
          </p:cNvPr>
          <p:cNvSpPr>
            <a:spLocks noGrp="1"/>
          </p:cNvSpPr>
          <p:nvPr>
            <p:ph type="sldNum" sz="quarter" idx="12"/>
          </p:nvPr>
        </p:nvSpPr>
        <p:spPr/>
        <p:txBody>
          <a:bodyPr/>
          <a:lstStyle/>
          <a:p>
            <a:fld id="{54C8D110-AB3E-4442-B2E6-83F1905900B3}" type="slidenum">
              <a:rPr lang="en-GB" smtClean="0"/>
              <a:t>‹#›</a:t>
            </a:fld>
            <a:endParaRPr lang="en-GB"/>
          </a:p>
        </p:txBody>
      </p:sp>
    </p:spTree>
    <p:extLst>
      <p:ext uri="{BB962C8B-B14F-4D97-AF65-F5344CB8AC3E}">
        <p14:creationId xmlns:p14="http://schemas.microsoft.com/office/powerpoint/2010/main" val="2906891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D035F6-9836-43D9-A075-1BF59162FA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9828212-52FA-4E49-A3A2-F9566A0643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88CB3D8-1F7C-40BA-9489-36E2B0EF30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C1FEEF-11BF-4F58-A01F-663AFD3D68D0}" type="datetimeFigureOut">
              <a:rPr lang="en-GB" smtClean="0"/>
              <a:t>26/04/2021</a:t>
            </a:fld>
            <a:endParaRPr lang="en-GB"/>
          </a:p>
        </p:txBody>
      </p:sp>
      <p:sp>
        <p:nvSpPr>
          <p:cNvPr id="5" name="Footer Placeholder 4">
            <a:extLst>
              <a:ext uri="{FF2B5EF4-FFF2-40B4-BE49-F238E27FC236}">
                <a16:creationId xmlns:a16="http://schemas.microsoft.com/office/drawing/2014/main" id="{36B80E2F-E5D7-4A75-AB25-CCC9130B83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0112EA3-3F1D-4DA0-938A-FEBC623E52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C8D110-AB3E-4442-B2E6-83F1905900B3}" type="slidenum">
              <a:rPr lang="en-GB" smtClean="0"/>
              <a:t>‹#›</a:t>
            </a:fld>
            <a:endParaRPr lang="en-GB"/>
          </a:p>
        </p:txBody>
      </p:sp>
    </p:spTree>
    <p:extLst>
      <p:ext uri="{BB962C8B-B14F-4D97-AF65-F5344CB8AC3E}">
        <p14:creationId xmlns:p14="http://schemas.microsoft.com/office/powerpoint/2010/main" val="21620382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05744C4-295C-48E7-8931-FF186A983831}"/>
              </a:ext>
            </a:extLst>
          </p:cNvPr>
          <p:cNvSpPr/>
          <p:nvPr/>
        </p:nvSpPr>
        <p:spPr>
          <a:xfrm>
            <a:off x="116446" y="139892"/>
            <a:ext cx="5145102" cy="923330"/>
          </a:xfrm>
          <a:prstGeom prst="rect">
            <a:avLst/>
          </a:prstGeom>
          <a:ln>
            <a:solidFill>
              <a:schemeClr val="tx1"/>
            </a:solidFill>
          </a:ln>
        </p:spPr>
        <p:txBody>
          <a:bodyPr wrap="square">
            <a:spAutoFit/>
          </a:bodyPr>
          <a:lstStyle/>
          <a:p>
            <a:r>
              <a:rPr lang="en-GB" b="1" dirty="0"/>
              <a:t>Democracy means that power is ultimately in the hands of the whole population and no smaller group has the right to rule.</a:t>
            </a:r>
            <a:endParaRPr lang="en-GB" b="1" dirty="0">
              <a:cs typeface="Arial"/>
            </a:endParaRPr>
          </a:p>
        </p:txBody>
      </p:sp>
      <p:sp>
        <p:nvSpPr>
          <p:cNvPr id="5" name="Rectangle 4">
            <a:extLst>
              <a:ext uri="{FF2B5EF4-FFF2-40B4-BE49-F238E27FC236}">
                <a16:creationId xmlns:a16="http://schemas.microsoft.com/office/drawing/2014/main" id="{73D24F48-4043-4475-B16B-D1239ACA2549}"/>
              </a:ext>
            </a:extLst>
          </p:cNvPr>
          <p:cNvSpPr/>
          <p:nvPr/>
        </p:nvSpPr>
        <p:spPr>
          <a:xfrm>
            <a:off x="5446428" y="178789"/>
            <a:ext cx="5688480" cy="369332"/>
          </a:xfrm>
          <a:prstGeom prst="rect">
            <a:avLst/>
          </a:prstGeom>
          <a:ln>
            <a:solidFill>
              <a:schemeClr val="tx1"/>
            </a:solidFill>
          </a:ln>
        </p:spPr>
        <p:txBody>
          <a:bodyPr wrap="none">
            <a:spAutoFit/>
          </a:bodyPr>
          <a:lstStyle/>
          <a:p>
            <a:r>
              <a:rPr lang="en-GB" b="1" dirty="0"/>
              <a:t>“of the people, by the people and for the people "Lincoln </a:t>
            </a:r>
          </a:p>
        </p:txBody>
      </p:sp>
      <p:sp>
        <p:nvSpPr>
          <p:cNvPr id="6" name="TextBox 5">
            <a:extLst>
              <a:ext uri="{FF2B5EF4-FFF2-40B4-BE49-F238E27FC236}">
                <a16:creationId xmlns:a16="http://schemas.microsoft.com/office/drawing/2014/main" id="{4BBA5C28-9326-4D12-A63A-37805424BCD6}"/>
              </a:ext>
            </a:extLst>
          </p:cNvPr>
          <p:cNvSpPr txBox="1"/>
          <p:nvPr/>
        </p:nvSpPr>
        <p:spPr>
          <a:xfrm>
            <a:off x="269823" y="1166842"/>
            <a:ext cx="4691921" cy="2954655"/>
          </a:xfrm>
          <a:prstGeom prst="rect">
            <a:avLst/>
          </a:prstGeom>
          <a:noFill/>
          <a:ln>
            <a:solidFill>
              <a:schemeClr val="tx1"/>
            </a:solidFill>
          </a:ln>
        </p:spPr>
        <p:txBody>
          <a:bodyPr wrap="square" rtlCol="0">
            <a:spAutoFit/>
          </a:bodyPr>
          <a:lstStyle/>
          <a:p>
            <a:r>
              <a:rPr lang="en-US" sz="1400" b="1" u="sng" dirty="0"/>
              <a:t>Types of democracy:</a:t>
            </a:r>
          </a:p>
          <a:p>
            <a:r>
              <a:rPr lang="en-US" sz="1400" b="1" u="sng" dirty="0"/>
              <a:t>Direct:</a:t>
            </a:r>
          </a:p>
          <a:p>
            <a:r>
              <a:rPr lang="en-GB" sz="1400" dirty="0"/>
              <a:t>Individuals express opinions themselves</a:t>
            </a:r>
          </a:p>
          <a:p>
            <a:r>
              <a:rPr lang="en-GB" sz="1400" dirty="0"/>
              <a:t>Citizens are more active in decision-making </a:t>
            </a:r>
          </a:p>
          <a:p>
            <a:r>
              <a:rPr lang="en-GB" sz="1400" dirty="0"/>
              <a:t>Not Elective</a:t>
            </a:r>
          </a:p>
          <a:p>
            <a:endParaRPr lang="en-GB" sz="1400" dirty="0"/>
          </a:p>
          <a:p>
            <a:r>
              <a:rPr lang="en-US" sz="1400" b="1" u="sng" dirty="0"/>
              <a:t>Representative:</a:t>
            </a:r>
          </a:p>
          <a:p>
            <a:r>
              <a:rPr lang="en-GB" sz="1400" dirty="0"/>
              <a:t>Citizens select representatives to take decisions on their behalf</a:t>
            </a:r>
          </a:p>
          <a:p>
            <a:r>
              <a:rPr lang="en-GB" sz="1400" dirty="0"/>
              <a:t>All adult citizens have the right to vote for representatives</a:t>
            </a:r>
          </a:p>
          <a:p>
            <a:r>
              <a:rPr lang="en-GB" sz="1400" dirty="0"/>
              <a:t>Citizens delegate their authority to their representatives</a:t>
            </a:r>
          </a:p>
          <a:p>
            <a:r>
              <a:rPr lang="en-GB" sz="1400" dirty="0"/>
              <a:t>Elections are free and fair</a:t>
            </a:r>
          </a:p>
          <a:p>
            <a:endParaRPr lang="en-GB" dirty="0"/>
          </a:p>
        </p:txBody>
      </p:sp>
      <p:sp>
        <p:nvSpPr>
          <p:cNvPr id="7" name="Content Placeholder 1">
            <a:extLst>
              <a:ext uri="{FF2B5EF4-FFF2-40B4-BE49-F238E27FC236}">
                <a16:creationId xmlns:a16="http://schemas.microsoft.com/office/drawing/2014/main" id="{C0C6382F-F79B-477C-B3F3-FE7B9F362D2E}"/>
              </a:ext>
            </a:extLst>
          </p:cNvPr>
          <p:cNvSpPr txBox="1">
            <a:spLocks/>
          </p:cNvSpPr>
          <p:nvPr/>
        </p:nvSpPr>
        <p:spPr>
          <a:xfrm>
            <a:off x="5366479" y="665965"/>
            <a:ext cx="6555698" cy="3406198"/>
          </a:xfrm>
          <a:prstGeom prst="rect">
            <a:avLst/>
          </a:prstGeom>
          <a:ln>
            <a:solidFill>
              <a:schemeClr val="tx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US" sz="1400" b="1" u="sng" dirty="0"/>
              <a:t>UK Democracy</a:t>
            </a:r>
            <a:endParaRPr lang="en-US" sz="1400" b="1" dirty="0"/>
          </a:p>
          <a:p>
            <a:pPr marL="0" indent="0" algn="just">
              <a:buFont typeface="Arial" panose="020B0604020202020204" pitchFamily="34" charset="0"/>
              <a:buNone/>
            </a:pPr>
            <a:r>
              <a:rPr lang="en-US" sz="1400" b="1" dirty="0"/>
              <a:t>1) Free media </a:t>
            </a:r>
            <a:r>
              <a:rPr lang="en-GB" sz="1400" dirty="0"/>
              <a:t>= challenges </a:t>
            </a:r>
            <a:r>
              <a:rPr lang="en-GB" sz="1400" dirty="0" err="1"/>
              <a:t>gvt</a:t>
            </a:r>
            <a:r>
              <a:rPr lang="en-GB" sz="1400" dirty="0"/>
              <a:t> policy and exposes misdeeds </a:t>
            </a:r>
            <a:r>
              <a:rPr lang="en-GB" sz="1400" dirty="0" err="1"/>
              <a:t>eg</a:t>
            </a:r>
            <a:r>
              <a:rPr lang="en-GB" sz="1400" dirty="0"/>
              <a:t> expenses scandal/money for peerages, with no evidence to suggest that </a:t>
            </a:r>
            <a:r>
              <a:rPr lang="en-GB" sz="1400" dirty="0" err="1"/>
              <a:t>gvt</a:t>
            </a:r>
            <a:r>
              <a:rPr lang="en-GB" sz="1400" dirty="0"/>
              <a:t> try control info</a:t>
            </a:r>
          </a:p>
          <a:p>
            <a:pPr marL="0" indent="0" algn="just">
              <a:buFont typeface="Arial" panose="020B0604020202020204" pitchFamily="34" charset="0"/>
              <a:buNone/>
            </a:pPr>
            <a:r>
              <a:rPr lang="en-US" sz="1400" dirty="0"/>
              <a:t>2) </a:t>
            </a:r>
            <a:r>
              <a:rPr lang="en-US" sz="1400" b="1" dirty="0"/>
              <a:t>Independent judiciary </a:t>
            </a:r>
            <a:r>
              <a:rPr lang="en-US" sz="1400" dirty="0"/>
              <a:t>= </a:t>
            </a:r>
            <a:r>
              <a:rPr lang="en-GB" sz="1400" dirty="0"/>
              <a:t> upholds the rule of law (all must follow the law including those who create and enforce and must be held to account if they don’t) plus the HRA</a:t>
            </a:r>
            <a:endParaRPr lang="en-US" sz="1400" dirty="0"/>
          </a:p>
          <a:p>
            <a:pPr marL="0" indent="0" algn="just">
              <a:buFont typeface="Arial" panose="020B0604020202020204" pitchFamily="34" charset="0"/>
              <a:buNone/>
            </a:pPr>
            <a:r>
              <a:rPr lang="en-US" sz="1400" dirty="0"/>
              <a:t>3) </a:t>
            </a:r>
            <a:r>
              <a:rPr lang="en-US" sz="1400" b="1" dirty="0"/>
              <a:t>Devolved governments </a:t>
            </a:r>
            <a:r>
              <a:rPr lang="en-US" sz="1400" dirty="0"/>
              <a:t>= </a:t>
            </a:r>
            <a:r>
              <a:rPr lang="en-GB" sz="1400" dirty="0"/>
              <a:t>power has been moved away (dispersed) from Westminster and closer to the people and now decisions are made closer to those who are affected = good for representation </a:t>
            </a:r>
          </a:p>
          <a:p>
            <a:pPr marL="0" indent="0" algn="just">
              <a:buFont typeface="Arial" panose="020B0604020202020204" pitchFamily="34" charset="0"/>
              <a:buNone/>
            </a:pPr>
            <a:r>
              <a:rPr lang="en-US" sz="1400" dirty="0"/>
              <a:t>4) </a:t>
            </a:r>
            <a:r>
              <a:rPr lang="en-US" sz="1400" b="1" dirty="0"/>
              <a:t>Free and fair elections </a:t>
            </a:r>
            <a:r>
              <a:rPr lang="en-US" sz="1400" dirty="0"/>
              <a:t>= </a:t>
            </a:r>
            <a:r>
              <a:rPr lang="en-GB" sz="1400" dirty="0"/>
              <a:t>largely free of corruption and intimidation overseen by the independent Electoral Commission – opportunities to vote in referendums</a:t>
            </a:r>
            <a:endParaRPr lang="en-US" sz="1400" dirty="0"/>
          </a:p>
          <a:p>
            <a:pPr marL="0" indent="0" algn="just">
              <a:buFont typeface="Arial" panose="020B0604020202020204" pitchFamily="34" charset="0"/>
              <a:buNone/>
            </a:pPr>
            <a:r>
              <a:rPr lang="en-US" sz="1400" dirty="0"/>
              <a:t>5) </a:t>
            </a:r>
            <a:r>
              <a:rPr lang="en-US" sz="1400" b="1" dirty="0"/>
              <a:t>Wide range of political parties and pressure groups </a:t>
            </a:r>
            <a:r>
              <a:rPr lang="en-US" sz="1400" dirty="0"/>
              <a:t>= </a:t>
            </a:r>
            <a:r>
              <a:rPr lang="en-GB" sz="1400" dirty="0"/>
              <a:t>pluralistic, wide range of representation available and interplay of various ideas and competition arguments = good for representation</a:t>
            </a:r>
            <a:endParaRPr lang="en-US" sz="1400" dirty="0"/>
          </a:p>
        </p:txBody>
      </p:sp>
      <p:sp>
        <p:nvSpPr>
          <p:cNvPr id="8" name="Rectangle 7">
            <a:extLst>
              <a:ext uri="{FF2B5EF4-FFF2-40B4-BE49-F238E27FC236}">
                <a16:creationId xmlns:a16="http://schemas.microsoft.com/office/drawing/2014/main" id="{FA81B90B-DEF9-42E8-9CA8-FB5E6812DD6C}"/>
              </a:ext>
            </a:extLst>
          </p:cNvPr>
          <p:cNvSpPr/>
          <p:nvPr/>
        </p:nvSpPr>
        <p:spPr>
          <a:xfrm>
            <a:off x="269823" y="4378481"/>
            <a:ext cx="4691922" cy="2246769"/>
          </a:xfrm>
          <a:prstGeom prst="rect">
            <a:avLst/>
          </a:prstGeom>
          <a:ln>
            <a:solidFill>
              <a:schemeClr val="tx1"/>
            </a:solidFill>
          </a:ln>
        </p:spPr>
        <p:txBody>
          <a:bodyPr wrap="square">
            <a:spAutoFit/>
          </a:bodyPr>
          <a:lstStyle/>
          <a:p>
            <a:r>
              <a:rPr lang="en-US" sz="1400" b="1" u="sng" dirty="0"/>
              <a:t>Participation Crisis???!!!!!!</a:t>
            </a:r>
            <a:endParaRPr lang="en-GB" sz="1400" b="1" u="sng" dirty="0"/>
          </a:p>
          <a:p>
            <a:endParaRPr lang="en-GB" sz="1400" dirty="0"/>
          </a:p>
          <a:p>
            <a:r>
              <a:rPr lang="en-GB" sz="1400" dirty="0"/>
              <a:t>alienation with system</a:t>
            </a:r>
          </a:p>
          <a:p>
            <a:r>
              <a:rPr lang="en-GB" sz="1400" dirty="0"/>
              <a:t>parties too similar</a:t>
            </a:r>
          </a:p>
          <a:p>
            <a:r>
              <a:rPr lang="en-GB" sz="1400" dirty="0"/>
              <a:t>vote doesn’t count</a:t>
            </a:r>
          </a:p>
          <a:p>
            <a:r>
              <a:rPr lang="en-GB" sz="1400" dirty="0"/>
              <a:t>scepticism/political scandal </a:t>
            </a:r>
          </a:p>
          <a:p>
            <a:r>
              <a:rPr lang="en-GB" sz="1400" dirty="0"/>
              <a:t>uniformed, uneducated – not pushed </a:t>
            </a:r>
          </a:p>
          <a:p>
            <a:r>
              <a:rPr lang="en-GB" sz="1400" dirty="0"/>
              <a:t>rather join a PG or maybe everyone is content</a:t>
            </a:r>
          </a:p>
          <a:p>
            <a:r>
              <a:rPr lang="en-GB" sz="1400" dirty="0"/>
              <a:t>Apathy = lack of interest or awareness</a:t>
            </a:r>
          </a:p>
          <a:p>
            <a:r>
              <a:rPr lang="en-GB" sz="1400" dirty="0" err="1"/>
              <a:t>Hapathty</a:t>
            </a:r>
            <a:r>
              <a:rPr lang="en-GB" sz="1400" dirty="0"/>
              <a:t> = general contentment (happiness and apathy) </a:t>
            </a:r>
          </a:p>
        </p:txBody>
      </p:sp>
      <p:sp>
        <p:nvSpPr>
          <p:cNvPr id="9" name="Rectangle 8">
            <a:extLst>
              <a:ext uri="{FF2B5EF4-FFF2-40B4-BE49-F238E27FC236}">
                <a16:creationId xmlns:a16="http://schemas.microsoft.com/office/drawing/2014/main" id="{7AB63134-52F5-42D1-93DE-9137F78FC4F0}"/>
              </a:ext>
            </a:extLst>
          </p:cNvPr>
          <p:cNvSpPr/>
          <p:nvPr/>
        </p:nvSpPr>
        <p:spPr>
          <a:xfrm>
            <a:off x="5261547" y="4217554"/>
            <a:ext cx="6660629" cy="2492990"/>
          </a:xfrm>
          <a:prstGeom prst="rect">
            <a:avLst/>
          </a:prstGeom>
          <a:ln>
            <a:solidFill>
              <a:schemeClr val="tx1"/>
            </a:solidFill>
          </a:ln>
        </p:spPr>
        <p:txBody>
          <a:bodyPr wrap="square">
            <a:spAutoFit/>
          </a:bodyPr>
          <a:lstStyle/>
          <a:p>
            <a:r>
              <a:rPr lang="en-US" sz="1400" b="1" u="sng" dirty="0"/>
              <a:t>A Wider Franchise</a:t>
            </a:r>
            <a:endParaRPr lang="en-GB" sz="1400" b="1" u="sng" dirty="0"/>
          </a:p>
          <a:p>
            <a:endParaRPr lang="en-GB" sz="1300" dirty="0"/>
          </a:p>
          <a:p>
            <a:r>
              <a:rPr lang="en-GB" sz="1300" dirty="0"/>
              <a:t>All adults over the age of 18 are eligible to vote provided they have registered to vote including Commonwealth citizens and UK citizens who have lived abroad for les than 15 </a:t>
            </a:r>
            <a:r>
              <a:rPr lang="en-GB" sz="1300" dirty="0" err="1"/>
              <a:t>yrs</a:t>
            </a:r>
            <a:endParaRPr lang="en-GB" sz="1300" dirty="0"/>
          </a:p>
          <a:p>
            <a:r>
              <a:rPr lang="en-GB" sz="1300" dirty="0"/>
              <a:t>Those excluded include:</a:t>
            </a:r>
          </a:p>
          <a:p>
            <a:pPr lvl="3">
              <a:buFont typeface="Wingdings" panose="05000000000000000000" pitchFamily="2" charset="2"/>
              <a:buChar char="v"/>
            </a:pPr>
            <a:r>
              <a:rPr lang="en-GB" sz="1300" dirty="0"/>
              <a:t> people under 18</a:t>
            </a:r>
          </a:p>
          <a:p>
            <a:pPr lvl="3">
              <a:buFont typeface="Wingdings" panose="05000000000000000000" pitchFamily="2" charset="2"/>
              <a:buChar char="v"/>
            </a:pPr>
            <a:r>
              <a:rPr lang="en-GB" sz="1300" dirty="0"/>
              <a:t>EU citizens although the can vote in local elections</a:t>
            </a:r>
          </a:p>
          <a:p>
            <a:pPr lvl="3">
              <a:buFont typeface="Wingdings" panose="05000000000000000000" pitchFamily="2" charset="2"/>
              <a:buChar char="v"/>
            </a:pPr>
            <a:r>
              <a:rPr lang="en-GB" sz="1300" dirty="0"/>
              <a:t>Members of the </a:t>
            </a:r>
            <a:r>
              <a:rPr lang="en-GB" sz="1300" dirty="0" err="1"/>
              <a:t>HoL</a:t>
            </a:r>
            <a:endParaRPr lang="en-GB" sz="1300" dirty="0"/>
          </a:p>
          <a:p>
            <a:pPr lvl="3">
              <a:buFont typeface="Wingdings" panose="05000000000000000000" pitchFamily="2" charset="2"/>
              <a:buChar char="v"/>
            </a:pPr>
            <a:r>
              <a:rPr lang="en-GB" sz="1300" dirty="0"/>
              <a:t>Prisoners</a:t>
            </a:r>
          </a:p>
          <a:p>
            <a:pPr lvl="3">
              <a:buFont typeface="Wingdings" panose="05000000000000000000" pitchFamily="2" charset="2"/>
              <a:buChar char="v"/>
            </a:pPr>
            <a:r>
              <a:rPr lang="en-GB" sz="1300" dirty="0"/>
              <a:t>Those who have been compulsorily detained in a psychiatric hospital</a:t>
            </a:r>
          </a:p>
          <a:p>
            <a:pPr lvl="3">
              <a:buFont typeface="Wingdings" panose="05000000000000000000" pitchFamily="2" charset="2"/>
              <a:buChar char="v"/>
            </a:pPr>
            <a:r>
              <a:rPr lang="en-GB" sz="1300" dirty="0"/>
              <a:t>Those convicted of a corrupt or illegal electoral practice, who are barred for 5 years</a:t>
            </a:r>
          </a:p>
        </p:txBody>
      </p:sp>
    </p:spTree>
    <p:extLst>
      <p:ext uri="{BB962C8B-B14F-4D97-AF65-F5344CB8AC3E}">
        <p14:creationId xmlns:p14="http://schemas.microsoft.com/office/powerpoint/2010/main" val="93299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DD1F364-6CD4-4FB6-BBAA-964F27C36CA2}"/>
              </a:ext>
            </a:extLst>
          </p:cNvPr>
          <p:cNvPicPr>
            <a:picLocks noChangeAspect="1"/>
          </p:cNvPicPr>
          <p:nvPr/>
        </p:nvPicPr>
        <p:blipFill>
          <a:blip r:embed="rId2"/>
          <a:stretch>
            <a:fillRect/>
          </a:stretch>
        </p:blipFill>
        <p:spPr>
          <a:xfrm>
            <a:off x="154933" y="173454"/>
            <a:ext cx="5941067" cy="3255546"/>
          </a:xfrm>
          <a:prstGeom prst="rect">
            <a:avLst/>
          </a:prstGeom>
        </p:spPr>
      </p:pic>
      <p:pic>
        <p:nvPicPr>
          <p:cNvPr id="3" name="Picture 2">
            <a:extLst>
              <a:ext uri="{FF2B5EF4-FFF2-40B4-BE49-F238E27FC236}">
                <a16:creationId xmlns:a16="http://schemas.microsoft.com/office/drawing/2014/main" id="{53C07CF2-CE93-4646-9121-82335F7A8FB8}"/>
              </a:ext>
            </a:extLst>
          </p:cNvPr>
          <p:cNvPicPr>
            <a:picLocks noChangeAspect="1"/>
          </p:cNvPicPr>
          <p:nvPr/>
        </p:nvPicPr>
        <p:blipFill>
          <a:blip r:embed="rId3"/>
          <a:stretch>
            <a:fillRect/>
          </a:stretch>
        </p:blipFill>
        <p:spPr>
          <a:xfrm>
            <a:off x="7231505" y="173454"/>
            <a:ext cx="4278590" cy="3030668"/>
          </a:xfrm>
          <a:prstGeom prst="rect">
            <a:avLst/>
          </a:prstGeom>
        </p:spPr>
      </p:pic>
      <p:pic>
        <p:nvPicPr>
          <p:cNvPr id="4" name="Picture 3">
            <a:extLst>
              <a:ext uri="{FF2B5EF4-FFF2-40B4-BE49-F238E27FC236}">
                <a16:creationId xmlns:a16="http://schemas.microsoft.com/office/drawing/2014/main" id="{2FD56ED4-3C74-475D-90E6-F04B85537F60}"/>
              </a:ext>
            </a:extLst>
          </p:cNvPr>
          <p:cNvPicPr>
            <a:picLocks noChangeAspect="1"/>
          </p:cNvPicPr>
          <p:nvPr/>
        </p:nvPicPr>
        <p:blipFill>
          <a:blip r:embed="rId4"/>
          <a:stretch>
            <a:fillRect/>
          </a:stretch>
        </p:blipFill>
        <p:spPr>
          <a:xfrm>
            <a:off x="6078154" y="3204122"/>
            <a:ext cx="6113846" cy="3378466"/>
          </a:xfrm>
          <a:prstGeom prst="rect">
            <a:avLst/>
          </a:prstGeom>
        </p:spPr>
      </p:pic>
      <p:sp>
        <p:nvSpPr>
          <p:cNvPr id="6" name="Rectangle 5">
            <a:extLst>
              <a:ext uri="{FF2B5EF4-FFF2-40B4-BE49-F238E27FC236}">
                <a16:creationId xmlns:a16="http://schemas.microsoft.com/office/drawing/2014/main" id="{9C85CE8C-8E67-4C20-BD56-26CA2EC7517E}"/>
              </a:ext>
            </a:extLst>
          </p:cNvPr>
          <p:cNvSpPr/>
          <p:nvPr/>
        </p:nvSpPr>
        <p:spPr>
          <a:xfrm>
            <a:off x="-249835" y="4432235"/>
            <a:ext cx="6096000" cy="584775"/>
          </a:xfrm>
          <a:prstGeom prst="rect">
            <a:avLst/>
          </a:prstGeom>
        </p:spPr>
        <p:txBody>
          <a:bodyPr>
            <a:spAutoFit/>
          </a:bodyPr>
          <a:lstStyle/>
          <a:p>
            <a:pPr lvl="0" algn="ctr" defTabSz="457200"/>
            <a:r>
              <a:rPr lang="en-GB" sz="1600" b="1" dirty="0">
                <a:solidFill>
                  <a:prstClr val="black"/>
                </a:solidFill>
              </a:rPr>
              <a:t>Think tanks</a:t>
            </a:r>
            <a:r>
              <a:rPr lang="en-GB" sz="1600" dirty="0">
                <a:solidFill>
                  <a:prstClr val="black"/>
                </a:solidFill>
              </a:rPr>
              <a:t> – public policy research organisations that seek to influence government policy </a:t>
            </a:r>
          </a:p>
        </p:txBody>
      </p:sp>
      <p:sp>
        <p:nvSpPr>
          <p:cNvPr id="7" name="Rectangle 6">
            <a:extLst>
              <a:ext uri="{FF2B5EF4-FFF2-40B4-BE49-F238E27FC236}">
                <a16:creationId xmlns:a16="http://schemas.microsoft.com/office/drawing/2014/main" id="{44F8AF75-A56A-4909-BD58-253EE57583CE}"/>
              </a:ext>
            </a:extLst>
          </p:cNvPr>
          <p:cNvSpPr/>
          <p:nvPr/>
        </p:nvSpPr>
        <p:spPr>
          <a:xfrm>
            <a:off x="154933" y="5075258"/>
            <a:ext cx="6096000" cy="830997"/>
          </a:xfrm>
          <a:prstGeom prst="rect">
            <a:avLst/>
          </a:prstGeom>
        </p:spPr>
        <p:txBody>
          <a:bodyPr>
            <a:spAutoFit/>
          </a:bodyPr>
          <a:lstStyle/>
          <a:p>
            <a:pPr lvl="0" algn="just" defTabSz="457200"/>
            <a:r>
              <a:rPr lang="en-GB" sz="1600" b="1" dirty="0">
                <a:solidFill>
                  <a:prstClr val="black"/>
                </a:solidFill>
              </a:rPr>
              <a:t>Lobbyists</a:t>
            </a:r>
            <a:r>
              <a:rPr lang="en-GB" sz="1600" dirty="0">
                <a:solidFill>
                  <a:prstClr val="black"/>
                </a:solidFill>
              </a:rPr>
              <a:t> – Individuals/organisations paid by their clients to try to influence those in government (such as ministers and MPs) to act in their client's interests</a:t>
            </a:r>
          </a:p>
        </p:txBody>
      </p:sp>
      <p:sp>
        <p:nvSpPr>
          <p:cNvPr id="8" name="Rectangle 7">
            <a:extLst>
              <a:ext uri="{FF2B5EF4-FFF2-40B4-BE49-F238E27FC236}">
                <a16:creationId xmlns:a16="http://schemas.microsoft.com/office/drawing/2014/main" id="{36B577B7-05AF-4C1A-9BDD-018C42247DED}"/>
              </a:ext>
            </a:extLst>
          </p:cNvPr>
          <p:cNvSpPr/>
          <p:nvPr/>
        </p:nvSpPr>
        <p:spPr>
          <a:xfrm>
            <a:off x="154933" y="6256890"/>
            <a:ext cx="6096000" cy="313932"/>
          </a:xfrm>
          <a:prstGeom prst="rect">
            <a:avLst/>
          </a:prstGeom>
        </p:spPr>
        <p:txBody>
          <a:bodyPr>
            <a:spAutoFit/>
          </a:bodyPr>
          <a:lstStyle/>
          <a:p>
            <a:pPr lvl="0">
              <a:lnSpc>
                <a:spcPct val="90000"/>
              </a:lnSpc>
              <a:spcBef>
                <a:spcPts val="1000"/>
              </a:spcBef>
            </a:pPr>
            <a:r>
              <a:rPr lang="en-GB" sz="1600" b="1" dirty="0">
                <a:solidFill>
                  <a:prstClr val="black"/>
                </a:solidFill>
                <a:latin typeface="Calibri Light" panose="020F0302020204030204"/>
              </a:rPr>
              <a:t>Corporations - </a:t>
            </a:r>
            <a:r>
              <a:rPr lang="en-GB" sz="1600" dirty="0">
                <a:solidFill>
                  <a:prstClr val="black"/>
                </a:solidFill>
                <a:latin typeface="Calibri Light" panose="020F0302020204030204"/>
              </a:rPr>
              <a:t>Large business organisations also seek to influence policy </a:t>
            </a:r>
            <a:endParaRPr lang="en-GB" sz="1600" dirty="0"/>
          </a:p>
        </p:txBody>
      </p:sp>
      <p:sp>
        <p:nvSpPr>
          <p:cNvPr id="9" name="Oval 8">
            <a:extLst>
              <a:ext uri="{FF2B5EF4-FFF2-40B4-BE49-F238E27FC236}">
                <a16:creationId xmlns:a16="http://schemas.microsoft.com/office/drawing/2014/main" id="{C0736D72-8B51-446E-87F8-05D2E573F19B}"/>
              </a:ext>
            </a:extLst>
          </p:cNvPr>
          <p:cNvSpPr/>
          <p:nvPr/>
        </p:nvSpPr>
        <p:spPr>
          <a:xfrm>
            <a:off x="1049311" y="3429000"/>
            <a:ext cx="3762532" cy="53074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MUST KNOW THESE TOO!</a:t>
            </a:r>
            <a:endParaRPr lang="en-GB" dirty="0"/>
          </a:p>
        </p:txBody>
      </p:sp>
    </p:spTree>
    <p:extLst>
      <p:ext uri="{BB962C8B-B14F-4D97-AF65-F5344CB8AC3E}">
        <p14:creationId xmlns:p14="http://schemas.microsoft.com/office/powerpoint/2010/main" val="38059485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1A45BBD6A9E844D84595E9D6E4E6740" ma:contentTypeVersion="6" ma:contentTypeDescription="Create a new document." ma:contentTypeScope="" ma:versionID="f7808f0454f1a2fb8a0c29818b6a22c6">
  <xsd:schema xmlns:xsd="http://www.w3.org/2001/XMLSchema" xmlns:xs="http://www.w3.org/2001/XMLSchema" xmlns:p="http://schemas.microsoft.com/office/2006/metadata/properties" xmlns:ns2="7d6b2953-bc8b-40fb-bb57-e2e2d962d081" xmlns:ns3="42eb7c65-a164-43fe-a589-e043b42612bb" targetNamespace="http://schemas.microsoft.com/office/2006/metadata/properties" ma:root="true" ma:fieldsID="a251884202e102c0546ba53b54cdb78d" ns2:_="" ns3:_="">
    <xsd:import namespace="7d6b2953-bc8b-40fb-bb57-e2e2d962d081"/>
    <xsd:import namespace="42eb7c65-a164-43fe-a589-e043b42612b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6b2953-bc8b-40fb-bb57-e2e2d962d0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2eb7c65-a164-43fe-a589-e043b42612b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A35997D-BFDD-4111-A16E-E3858A2508FF}"/>
</file>

<file path=customXml/itemProps2.xml><?xml version="1.0" encoding="utf-8"?>
<ds:datastoreItem xmlns:ds="http://schemas.openxmlformats.org/officeDocument/2006/customXml" ds:itemID="{965B9543-82AC-4FA4-9046-454A2693559E}"/>
</file>

<file path=customXml/itemProps3.xml><?xml version="1.0" encoding="utf-8"?>
<ds:datastoreItem xmlns:ds="http://schemas.openxmlformats.org/officeDocument/2006/customXml" ds:itemID="{11C46BDB-4DDA-42E5-8BD3-71B9FA344CBF}"/>
</file>

<file path=docProps/app.xml><?xml version="1.0" encoding="utf-8"?>
<Properties xmlns="http://schemas.openxmlformats.org/officeDocument/2006/extended-properties" xmlns:vt="http://schemas.openxmlformats.org/officeDocument/2006/docPropsVTypes">
  <TotalTime>209</TotalTime>
  <Words>432</Words>
  <Application>Microsoft Office PowerPoint</Application>
  <PresentationFormat>Widescreen</PresentationFormat>
  <Paragraphs>43</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Wingdings</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Mrs J Croft</dc:creator>
  <cp:lastModifiedBy>Andrea Greenslade</cp:lastModifiedBy>
  <cp:revision>29</cp:revision>
  <dcterms:created xsi:type="dcterms:W3CDTF">2020-06-10T09:54:20Z</dcterms:created>
  <dcterms:modified xsi:type="dcterms:W3CDTF">2021-04-26T20:31:44Z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0x01010091A45BBD6A9E844D84595E9D6E4E6740</vt:lpwstr>
  </property>
</Properties>
</file>