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4"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7B74-B602-4778-B657-ACFF738231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97027E0-3CC0-4133-BFD2-D3CCAD7A18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4A1C081-110A-4CF0-AEC7-E2B04B7AEC17}"/>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5" name="Footer Placeholder 4">
            <a:extLst>
              <a:ext uri="{FF2B5EF4-FFF2-40B4-BE49-F238E27FC236}">
                <a16:creationId xmlns:a16="http://schemas.microsoft.com/office/drawing/2014/main" id="{10EEF843-B728-401C-8F86-22EA322A1F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978709-B14B-4430-9DC0-33BD197515FD}"/>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818705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96F8-9D6E-4948-9C0A-BE18D298EC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37F5EA-CAC9-432C-877F-79FB2C13D0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AF66FA-2202-48A6-8E6C-D2983F97562A}"/>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5" name="Footer Placeholder 4">
            <a:extLst>
              <a:ext uri="{FF2B5EF4-FFF2-40B4-BE49-F238E27FC236}">
                <a16:creationId xmlns:a16="http://schemas.microsoft.com/office/drawing/2014/main" id="{FCC845D5-DB0A-4D39-A246-F60CEB85B4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1717C0-B284-4358-B9CF-EE35111F0E4E}"/>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3192419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CEA3C-18E4-409B-B9F5-93A9065090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6D0CDE4-2C16-4860-9223-FDAF8981FC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A5D5C71-502D-497C-A1C7-1CE90253A9E4}"/>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5" name="Footer Placeholder 4">
            <a:extLst>
              <a:ext uri="{FF2B5EF4-FFF2-40B4-BE49-F238E27FC236}">
                <a16:creationId xmlns:a16="http://schemas.microsoft.com/office/drawing/2014/main" id="{51647237-25A3-4FD3-A41B-6E4C8E30F9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56A7FE-2E94-428B-8060-E9282E22046E}"/>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2494228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31332-3D2B-4B29-9366-ED88719FDF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9DB959-431E-4FD7-B24D-676EF243E0F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A5BD41-575D-4E45-B016-46405F40622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5FD521-C455-4AEB-9D23-E379856CED32}"/>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6" name="Footer Placeholder 5">
            <a:extLst>
              <a:ext uri="{FF2B5EF4-FFF2-40B4-BE49-F238E27FC236}">
                <a16:creationId xmlns:a16="http://schemas.microsoft.com/office/drawing/2014/main" id="{30916F72-327E-4163-80DC-FC6F8C60C4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DC4FE6-FA4A-456A-A733-D2577D0FF6F2}"/>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1107683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246C-2FE2-48DA-B7D3-E6C9945C47B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34107B-870B-417D-B261-6610A1474D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7F624A-95A0-4FC8-9264-59B226C105C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3ABB77F-C027-4A59-B737-FAC7CA2FC1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3F7CF6A-9494-4A9C-92FA-2E714C14456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C3461D-80C9-4BF3-8017-1DBBF56F6B45}"/>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8" name="Footer Placeholder 7">
            <a:extLst>
              <a:ext uri="{FF2B5EF4-FFF2-40B4-BE49-F238E27FC236}">
                <a16:creationId xmlns:a16="http://schemas.microsoft.com/office/drawing/2014/main" id="{C937142C-5868-459D-BEC9-3B3B9A0DF72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2673EA6-F60C-4186-9B72-EB8CA139AA46}"/>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2218608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EF55A-A6BE-4FCA-9BB7-68246610DB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EA0A5BC-FAC7-4593-880C-C12850547DE6}"/>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4" name="Footer Placeholder 3">
            <a:extLst>
              <a:ext uri="{FF2B5EF4-FFF2-40B4-BE49-F238E27FC236}">
                <a16:creationId xmlns:a16="http://schemas.microsoft.com/office/drawing/2014/main" id="{365FD3A5-9B9E-402B-AEAC-B9CC449EB7E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5ECF48-3D3E-4BBD-9C54-DE3A25CCF84A}"/>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2432695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B87687-491A-44CF-B4E0-231917186937}"/>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3" name="Footer Placeholder 2">
            <a:extLst>
              <a:ext uri="{FF2B5EF4-FFF2-40B4-BE49-F238E27FC236}">
                <a16:creationId xmlns:a16="http://schemas.microsoft.com/office/drawing/2014/main" id="{9D47F164-9700-4977-8F05-ECC79E4B0CD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9699EC6-53B4-42C9-90BF-EADCCE3ED962}"/>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2915431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4521-3B35-4261-A751-CEB3925833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C3FD1DF-5B63-4E2A-85E7-51DF469D5D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176DDB-76CF-44AE-BF18-9674EEB56D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6448BA-B9E2-4A2F-8B2C-916DA26B3A14}"/>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6" name="Footer Placeholder 5">
            <a:extLst>
              <a:ext uri="{FF2B5EF4-FFF2-40B4-BE49-F238E27FC236}">
                <a16:creationId xmlns:a16="http://schemas.microsoft.com/office/drawing/2014/main" id="{801BC575-12AB-4098-97A3-A33F3D058A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1EE286-AB87-44B0-8A48-4288C3E621A7}"/>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101810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9E89-F914-4373-A053-F9C196AF67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438F294-FE13-48CC-879E-26154CCA2F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80760E-25FD-4C32-A67E-614EC14E8F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2942DF-DBBE-40A1-A09E-F9B831B0376C}"/>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6" name="Footer Placeholder 5">
            <a:extLst>
              <a:ext uri="{FF2B5EF4-FFF2-40B4-BE49-F238E27FC236}">
                <a16:creationId xmlns:a16="http://schemas.microsoft.com/office/drawing/2014/main" id="{4AA8C67A-C900-49F8-B53E-ABD030A9EB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8686F5-1AB1-4CBF-9889-04B9AB262532}"/>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2485617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DCA84-BF4E-4864-9734-9D75DA11E23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E24F5A9-5519-4954-BC04-11E268514B3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48AD99-3333-4AB0-8E12-529297BF3ECE}"/>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5" name="Footer Placeholder 4">
            <a:extLst>
              <a:ext uri="{FF2B5EF4-FFF2-40B4-BE49-F238E27FC236}">
                <a16:creationId xmlns:a16="http://schemas.microsoft.com/office/drawing/2014/main" id="{D3C45433-4C6C-429B-9117-666509403D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546C31-8CBE-46F5-906B-886C1A35383D}"/>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1047315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41AABE-5E47-4E03-8C92-4518E2305B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A76CA5-C8E4-45E6-AC8F-6CFF2421F33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AC064E-59F7-48AA-808E-F5C6B2A4CE79}"/>
              </a:ext>
            </a:extLst>
          </p:cNvPr>
          <p:cNvSpPr>
            <a:spLocks noGrp="1"/>
          </p:cNvSpPr>
          <p:nvPr>
            <p:ph type="dt" sz="half" idx="10"/>
          </p:nvPr>
        </p:nvSpPr>
        <p:spPr/>
        <p:txBody>
          <a:bodyPr/>
          <a:lstStyle/>
          <a:p>
            <a:fld id="{115DD0A1-A1F1-4F13-94A6-2461E04FFE3A}" type="datetimeFigureOut">
              <a:rPr lang="en-GB" smtClean="0"/>
              <a:t>26/04/2021</a:t>
            </a:fld>
            <a:endParaRPr lang="en-GB"/>
          </a:p>
        </p:txBody>
      </p:sp>
      <p:sp>
        <p:nvSpPr>
          <p:cNvPr id="5" name="Footer Placeholder 4">
            <a:extLst>
              <a:ext uri="{FF2B5EF4-FFF2-40B4-BE49-F238E27FC236}">
                <a16:creationId xmlns:a16="http://schemas.microsoft.com/office/drawing/2014/main" id="{772C408C-391F-4CE6-9575-E03DCE4083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F41F24-06A2-451E-8CBC-4B71CA401164}"/>
              </a:ext>
            </a:extLst>
          </p:cNvPr>
          <p:cNvSpPr>
            <a:spLocks noGrp="1"/>
          </p:cNvSpPr>
          <p:nvPr>
            <p:ph type="sldNum" sz="quarter" idx="12"/>
          </p:nvPr>
        </p:nvSpPr>
        <p:spPr/>
        <p:txBody>
          <a:bodyPr/>
          <a:lstStyle/>
          <a:p>
            <a:fld id="{912E62AE-3CC3-42CA-853C-44A3C223AD27}" type="slidenum">
              <a:rPr lang="en-GB" smtClean="0"/>
              <a:t>‹#›</a:t>
            </a:fld>
            <a:endParaRPr lang="en-GB"/>
          </a:p>
        </p:txBody>
      </p:sp>
    </p:spTree>
    <p:extLst>
      <p:ext uri="{BB962C8B-B14F-4D97-AF65-F5344CB8AC3E}">
        <p14:creationId xmlns:p14="http://schemas.microsoft.com/office/powerpoint/2010/main" val="312312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40B46F-4120-44B0-B695-D29A53E627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326F6E-3302-4517-98E7-17D23AAA44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E1C85C-36A5-4C80-BE03-EEE90A3FF5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5DD0A1-A1F1-4F13-94A6-2461E04FFE3A}" type="datetimeFigureOut">
              <a:rPr lang="en-GB" smtClean="0"/>
              <a:t>26/04/2021</a:t>
            </a:fld>
            <a:endParaRPr lang="en-GB"/>
          </a:p>
        </p:txBody>
      </p:sp>
      <p:sp>
        <p:nvSpPr>
          <p:cNvPr id="5" name="Footer Placeholder 4">
            <a:extLst>
              <a:ext uri="{FF2B5EF4-FFF2-40B4-BE49-F238E27FC236}">
                <a16:creationId xmlns:a16="http://schemas.microsoft.com/office/drawing/2014/main" id="{2AF752B6-4A1E-44C6-AC5D-AFA3F39B00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581D11C-BC9F-4606-8AE9-FD78E79DE5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E62AE-3CC3-42CA-853C-44A3C223AD27}" type="slidenum">
              <a:rPr lang="en-GB" smtClean="0"/>
              <a:t>‹#›</a:t>
            </a:fld>
            <a:endParaRPr lang="en-GB"/>
          </a:p>
        </p:txBody>
      </p:sp>
    </p:spTree>
    <p:extLst>
      <p:ext uri="{BB962C8B-B14F-4D97-AF65-F5344CB8AC3E}">
        <p14:creationId xmlns:p14="http://schemas.microsoft.com/office/powerpoint/2010/main" val="1888856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FA7230-F7CC-44F8-A928-7E745CD7366A}"/>
              </a:ext>
            </a:extLst>
          </p:cNvPr>
          <p:cNvSpPr txBox="1"/>
          <p:nvPr/>
        </p:nvSpPr>
        <p:spPr>
          <a:xfrm>
            <a:off x="127506" y="108086"/>
            <a:ext cx="4216209" cy="6645409"/>
          </a:xfrm>
          <a:prstGeom prst="rect">
            <a:avLst/>
          </a:prstGeom>
          <a:noFill/>
          <a:ln>
            <a:solidFill>
              <a:schemeClr val="tx1"/>
            </a:solidFill>
          </a:ln>
        </p:spPr>
        <p:txBody>
          <a:bodyPr wrap="square" rtlCol="0">
            <a:spAutoFit/>
          </a:bodyPr>
          <a:lstStyle/>
          <a:p>
            <a:r>
              <a:rPr lang="en-GB" sz="1200" b="1" u="sng" dirty="0"/>
              <a:t>Core Ideas of Socialism: </a:t>
            </a:r>
          </a:p>
          <a:p>
            <a:pPr>
              <a:lnSpc>
                <a:spcPct val="107000"/>
              </a:lnSpc>
              <a:spcAft>
                <a:spcPts val="800"/>
              </a:spcAft>
            </a:pPr>
            <a:r>
              <a:rPr lang="en-US" sz="1400" b="1" u="sng" dirty="0">
                <a:latin typeface="Calibri" panose="020F0502020204030204" pitchFamily="34" charset="0"/>
                <a:ea typeface="Calibri" panose="020F0502020204030204" pitchFamily="34" charset="0"/>
                <a:cs typeface="Times New Roman" panose="02020603050405020304" pitchFamily="18" charset="0"/>
              </a:rPr>
              <a:t>E</a:t>
            </a:r>
            <a:r>
              <a:rPr lang="en-GB" sz="1400" b="1" u="sng" dirty="0" err="1">
                <a:latin typeface="Calibri" panose="020F0502020204030204" pitchFamily="34" charset="0"/>
                <a:ea typeface="Calibri" panose="020F0502020204030204" pitchFamily="34" charset="0"/>
                <a:cs typeface="Times New Roman" panose="02020603050405020304" pitchFamily="18" charset="0"/>
              </a:rPr>
              <a:t>conomy</a:t>
            </a:r>
            <a:endParaRPr lang="en-GB" sz="14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dirty="0"/>
              <a:t>Key socialist thinkers from Marx/Engels onwards argued that social class is determined by economic system underpinning society.  </a:t>
            </a:r>
          </a:p>
          <a:p>
            <a:pPr>
              <a:lnSpc>
                <a:spcPct val="107000"/>
              </a:lnSpc>
              <a:spcAft>
                <a:spcPts val="800"/>
              </a:spcAft>
            </a:pPr>
            <a:r>
              <a:rPr lang="en-GB" sz="1100" dirty="0"/>
              <a:t>Recognise the problems of economic system based on private property and capitalism, rather than common ownership.</a:t>
            </a:r>
          </a:p>
          <a:p>
            <a:pPr>
              <a:lnSpc>
                <a:spcPct val="107000"/>
              </a:lnSpc>
              <a:spcAft>
                <a:spcPts val="800"/>
              </a:spcAft>
            </a:pPr>
            <a:r>
              <a:rPr lang="en-GB" sz="1100" dirty="0"/>
              <a:t>Free market capitalism encourages competitiveness and ruthless egotism and generates huge inequalities of outcome so…. They seek to rectify the problems caused by capitalism</a:t>
            </a:r>
          </a:p>
          <a:p>
            <a:pPr>
              <a:lnSpc>
                <a:spcPct val="107000"/>
              </a:lnSpc>
              <a:spcAft>
                <a:spcPts val="800"/>
              </a:spcAft>
            </a:pPr>
            <a:r>
              <a:rPr lang="en-GB" sz="1100" dirty="0"/>
              <a:t>Greater workers’ control in employment</a:t>
            </a:r>
          </a:p>
          <a:p>
            <a:pPr>
              <a:lnSpc>
                <a:spcPct val="107000"/>
              </a:lnSpc>
              <a:spcAft>
                <a:spcPts val="800"/>
              </a:spcAft>
            </a:pPr>
            <a:r>
              <a:rPr lang="en-GB" sz="1100" b="1" dirty="0"/>
              <a:t>‘Redistribution doctrine’ → Politics of Robin Hood – taking from the rich  giving to the poor</a:t>
            </a:r>
          </a:p>
          <a:p>
            <a:pPr>
              <a:lnSpc>
                <a:spcPct val="107000"/>
              </a:lnSpc>
              <a:spcAft>
                <a:spcPts val="800"/>
              </a:spcAft>
            </a:pPr>
            <a:r>
              <a:rPr lang="en-GB" sz="1100" dirty="0"/>
              <a:t>Rejection of laissez faire capitalism Demand greater collectivism Economic Collectivism</a:t>
            </a:r>
          </a:p>
          <a:p>
            <a:pPr>
              <a:lnSpc>
                <a:spcPct val="107000"/>
              </a:lnSpc>
              <a:spcAft>
                <a:spcPts val="800"/>
              </a:spcAft>
            </a:pPr>
            <a:r>
              <a:rPr lang="en-GB" sz="1100" dirty="0"/>
              <a:t>Progressive taxation so rich contribute much more than poor</a:t>
            </a:r>
          </a:p>
          <a:p>
            <a:pPr>
              <a:lnSpc>
                <a:spcPct val="107000"/>
              </a:lnSpc>
              <a:spcAft>
                <a:spcPts val="800"/>
              </a:spcAft>
            </a:pPr>
            <a:r>
              <a:rPr lang="en-GB" sz="1100" dirty="0"/>
              <a:t>•Progressive public spending   state uses economic resources to enhance the less fortunate elements e.g. state benefits for unemployed or elderly</a:t>
            </a:r>
          </a:p>
          <a:p>
            <a:pPr>
              <a:lnSpc>
                <a:spcPct val="107000"/>
              </a:lnSpc>
              <a:spcAft>
                <a:spcPts val="800"/>
              </a:spcAft>
            </a:pPr>
            <a:r>
              <a:rPr lang="en-GB" sz="1100" dirty="0"/>
              <a:t>•Extensive public services e.g. healthcare and education</a:t>
            </a:r>
          </a:p>
          <a:p>
            <a:pPr>
              <a:lnSpc>
                <a:spcPct val="107000"/>
              </a:lnSpc>
              <a:spcAft>
                <a:spcPts val="800"/>
              </a:spcAft>
            </a:pPr>
            <a:r>
              <a:rPr lang="en-GB" sz="1100" dirty="0"/>
              <a:t>•Extensive state regulation of capitalism e.g. legal minimum wage, equal pay legislation</a:t>
            </a:r>
          </a:p>
          <a:p>
            <a:pPr>
              <a:lnSpc>
                <a:spcPct val="107000"/>
              </a:lnSpc>
              <a:spcAft>
                <a:spcPts val="800"/>
              </a:spcAft>
            </a:pPr>
            <a:r>
              <a:rPr lang="en-GB" sz="1100" dirty="0"/>
              <a:t>•State/Common ownership  recommended when private enterprise is seen to fail parts of the economy e.g. post war nationalisation of industries – coal, iron and steel.</a:t>
            </a:r>
          </a:p>
          <a:p>
            <a:pPr>
              <a:lnSpc>
                <a:spcPct val="107000"/>
              </a:lnSpc>
              <a:spcAft>
                <a:spcPts val="800"/>
              </a:spcAft>
            </a:pPr>
            <a:r>
              <a:rPr lang="en-GB" sz="1100" dirty="0"/>
              <a:t>Primary Aim  is redistribution of a society’s wealth and resources</a:t>
            </a:r>
          </a:p>
          <a:p>
            <a:pPr>
              <a:lnSpc>
                <a:spcPct val="107000"/>
              </a:lnSpc>
              <a:spcAft>
                <a:spcPts val="800"/>
              </a:spcAft>
            </a:pPr>
            <a:r>
              <a:rPr lang="en-GB" sz="1100" dirty="0"/>
              <a:t>Other benefits  is society seen as more co-operative society, with greater social justice</a:t>
            </a:r>
          </a:p>
          <a:p>
            <a:pPr>
              <a:lnSpc>
                <a:spcPct val="107000"/>
              </a:lnSpc>
              <a:spcAft>
                <a:spcPts val="800"/>
              </a:spcAft>
            </a:pPr>
            <a:endParaRPr lang="en-GB" sz="1100" dirty="0"/>
          </a:p>
        </p:txBody>
      </p:sp>
      <p:sp>
        <p:nvSpPr>
          <p:cNvPr id="6" name="TextBox 5">
            <a:extLst>
              <a:ext uri="{FF2B5EF4-FFF2-40B4-BE49-F238E27FC236}">
                <a16:creationId xmlns:a16="http://schemas.microsoft.com/office/drawing/2014/main" id="{D138DCF3-75CA-42E8-BA41-9D28704E0BF0}"/>
              </a:ext>
            </a:extLst>
          </p:cNvPr>
          <p:cNvSpPr txBox="1"/>
          <p:nvPr/>
        </p:nvSpPr>
        <p:spPr>
          <a:xfrm>
            <a:off x="4494882" y="3705549"/>
            <a:ext cx="4029798" cy="3016210"/>
          </a:xfrm>
          <a:prstGeom prst="rect">
            <a:avLst/>
          </a:prstGeom>
          <a:noFill/>
          <a:ln>
            <a:solidFill>
              <a:schemeClr val="tx1"/>
            </a:solidFill>
          </a:ln>
        </p:spPr>
        <p:txBody>
          <a:bodyPr wrap="square" rtlCol="0">
            <a:spAutoFit/>
          </a:bodyPr>
          <a:lstStyle/>
          <a:p>
            <a:r>
              <a:rPr lang="en-GB" sz="1200" b="1" u="sng" dirty="0"/>
              <a:t>Core Ideas of Socialism: </a:t>
            </a:r>
          </a:p>
          <a:p>
            <a:r>
              <a:rPr lang="en-GB" sz="1200" b="1" u="sng" dirty="0"/>
              <a:t>Human Nature</a:t>
            </a:r>
          </a:p>
          <a:p>
            <a:endParaRPr lang="en-GB" sz="1200" dirty="0"/>
          </a:p>
          <a:p>
            <a:r>
              <a:rPr lang="en-GB" sz="1100" dirty="0"/>
              <a:t>Optimistic view (as with Liberalism)</a:t>
            </a:r>
          </a:p>
          <a:p>
            <a:endParaRPr lang="en-GB" sz="1100" dirty="0"/>
          </a:p>
          <a:p>
            <a:r>
              <a:rPr lang="en-GB" sz="1100" dirty="0"/>
              <a:t>Liberals believe individuals are self -reliant and self sufficient</a:t>
            </a:r>
          </a:p>
          <a:p>
            <a:endParaRPr lang="en-GB" sz="1100" dirty="0"/>
          </a:p>
          <a:p>
            <a:r>
              <a:rPr lang="en-GB" sz="1100" dirty="0"/>
              <a:t>Socialists believe individuals are naturally co-operative, generous and altruistic</a:t>
            </a:r>
          </a:p>
          <a:p>
            <a:r>
              <a:rPr lang="en-GB" sz="1100" dirty="0"/>
              <a:t>↓</a:t>
            </a:r>
          </a:p>
          <a:p>
            <a:r>
              <a:rPr lang="en-GB" sz="1100" dirty="0"/>
              <a:t>Naturally seek solidarity, fraternity and comradeship – John Donne (1571 – 1631) ‘no man is an island’</a:t>
            </a:r>
          </a:p>
          <a:p>
            <a:endParaRPr lang="en-GB" sz="1100" dirty="0"/>
          </a:p>
          <a:p>
            <a:r>
              <a:rPr lang="en-GB" sz="1100" dirty="0"/>
              <a:t>See human nature as malleable rather than fixed at birth → believe human nature can be adjusted → ensuring that men and women fulfil their true potential whilst contributing to a more co-operative community</a:t>
            </a:r>
          </a:p>
        </p:txBody>
      </p:sp>
      <p:sp>
        <p:nvSpPr>
          <p:cNvPr id="7" name="TextBox 6">
            <a:extLst>
              <a:ext uri="{FF2B5EF4-FFF2-40B4-BE49-F238E27FC236}">
                <a16:creationId xmlns:a16="http://schemas.microsoft.com/office/drawing/2014/main" id="{52099890-3235-4C2A-9879-FA1A3B14ADED}"/>
              </a:ext>
            </a:extLst>
          </p:cNvPr>
          <p:cNvSpPr txBox="1"/>
          <p:nvPr/>
        </p:nvSpPr>
        <p:spPr>
          <a:xfrm>
            <a:off x="8575070" y="793214"/>
            <a:ext cx="3197476" cy="5824671"/>
          </a:xfrm>
          <a:prstGeom prst="rect">
            <a:avLst/>
          </a:prstGeom>
          <a:noFill/>
          <a:ln>
            <a:solidFill>
              <a:schemeClr val="tx1"/>
            </a:solidFill>
          </a:ln>
        </p:spPr>
        <p:txBody>
          <a:bodyPr wrap="square" rtlCol="0">
            <a:spAutoFit/>
          </a:bodyPr>
          <a:lstStyle/>
          <a:p>
            <a:r>
              <a:rPr lang="en-GB" sz="1200" b="1" u="sng" dirty="0"/>
              <a:t>Core Ideas of Socialism: </a:t>
            </a:r>
          </a:p>
          <a:p>
            <a:pPr>
              <a:lnSpc>
                <a:spcPct val="107000"/>
              </a:lnSpc>
              <a:spcAft>
                <a:spcPts val="800"/>
              </a:spcAft>
            </a:pPr>
            <a:r>
              <a:rPr lang="en-GB" sz="1400" b="1" u="sng" dirty="0">
                <a:latin typeface="Calibri" panose="020F0502020204030204" pitchFamily="34" charset="0"/>
                <a:ea typeface="Calibri" panose="020F0502020204030204" pitchFamily="34" charset="0"/>
                <a:cs typeface="Times New Roman" panose="02020603050405020304" pitchFamily="18" charset="0"/>
              </a:rPr>
              <a:t>Society</a:t>
            </a:r>
            <a:br>
              <a:rPr lang="en-GB" sz="1400" b="1" dirty="0">
                <a:latin typeface="Calibri" panose="020F0502020204030204" pitchFamily="34" charset="0"/>
                <a:ea typeface="Calibri" panose="020F0502020204030204" pitchFamily="34" charset="0"/>
                <a:cs typeface="Times New Roman" panose="02020603050405020304" pitchFamily="18" charset="0"/>
              </a:rPr>
            </a:br>
            <a:br>
              <a:rPr lang="en-GB" sz="1100" dirty="0">
                <a:latin typeface="Calibri" panose="020F0502020204030204" pitchFamily="34" charset="0"/>
                <a:ea typeface="Calibri" panose="020F0502020204030204" pitchFamily="34" charset="0"/>
                <a:cs typeface="Times New Roman" panose="02020603050405020304" pitchFamily="18" charset="0"/>
              </a:rPr>
            </a:br>
            <a:r>
              <a:rPr lang="en-GB" sz="1100" dirty="0">
                <a:latin typeface="Calibri" panose="020F0502020204030204" pitchFamily="34" charset="0"/>
                <a:ea typeface="Calibri" panose="020F0502020204030204" pitchFamily="34" charset="0"/>
                <a:cs typeface="Times New Roman" panose="02020603050405020304" pitchFamily="18" charset="0"/>
              </a:rPr>
              <a:t>For socialists, individuals are the product of the society into which they were born</a:t>
            </a:r>
          </a:p>
          <a:p>
            <a:pPr>
              <a:lnSpc>
                <a:spcPct val="107000"/>
              </a:lnSpc>
              <a:spcAft>
                <a:spcPts val="800"/>
              </a:spcAft>
            </a:pPr>
            <a:r>
              <a:rPr lang="en-GB" sz="1100" dirty="0">
                <a:latin typeface="Calibri" panose="020F0502020204030204" pitchFamily="34" charset="0"/>
                <a:ea typeface="Calibri" panose="020F0502020204030204" pitchFamily="34" charset="0"/>
                <a:cs typeface="Times New Roman" panose="02020603050405020304" pitchFamily="18" charset="0"/>
              </a:rPr>
              <a:t>Socialist argue that if society can be improved there will be a corresponding improvement in the prospects of its individuals</a:t>
            </a:r>
          </a:p>
          <a:p>
            <a:pPr>
              <a:lnSpc>
                <a:spcPct val="107000"/>
              </a:lnSpc>
              <a:spcAft>
                <a:spcPts val="800"/>
              </a:spcAft>
            </a:pPr>
            <a:r>
              <a:rPr lang="en-GB" sz="1100" dirty="0">
                <a:latin typeface="Calibri" panose="020F0502020204030204" pitchFamily="34" charset="0"/>
                <a:ea typeface="Calibri" panose="020F0502020204030204" pitchFamily="34" charset="0"/>
                <a:cs typeface="Times New Roman" panose="02020603050405020304" pitchFamily="18" charset="0"/>
              </a:rPr>
              <a:t>Argue that an individual’s status and prospects are shaped by the social  class into which they are born.</a:t>
            </a:r>
          </a:p>
          <a:p>
            <a:pPr>
              <a:lnSpc>
                <a:spcPct val="107000"/>
              </a:lnSpc>
              <a:spcAft>
                <a:spcPts val="800"/>
              </a:spcAft>
            </a:pPr>
            <a:r>
              <a:rPr lang="en-GB" sz="1100" dirty="0">
                <a:latin typeface="Calibri" panose="020F0502020204030204" pitchFamily="34" charset="0"/>
                <a:ea typeface="Calibri" panose="020F0502020204030204" pitchFamily="34" charset="0"/>
                <a:cs typeface="Times New Roman" panose="02020603050405020304" pitchFamily="18" charset="0"/>
              </a:rPr>
              <a:t>→ Many key thinkers (Marx, Antony Crossland) noted that society’s classes tend to be profoundly unequal in terms of power and influence</a:t>
            </a:r>
          </a:p>
          <a:p>
            <a:pPr>
              <a:lnSpc>
                <a:spcPct val="107000"/>
              </a:lnSpc>
              <a:spcAft>
                <a:spcPts val="800"/>
              </a:spcAft>
            </a:pPr>
            <a:r>
              <a:rPr lang="en-GB" sz="1100" dirty="0">
                <a:latin typeface="Calibri" panose="020F0502020204030204" pitchFamily="34" charset="0"/>
                <a:ea typeface="Calibri" panose="020F0502020204030204" pitchFamily="34" charset="0"/>
                <a:cs typeface="Times New Roman" panose="02020603050405020304" pitchFamily="18" charset="0"/>
              </a:rPr>
              <a:t>Certain sections of society will have more opportunities to exploit their potential than others. Seek a narrowing of the gap between Society’s poorer and richer classes</a:t>
            </a:r>
          </a:p>
          <a:p>
            <a:pPr>
              <a:lnSpc>
                <a:spcPct val="107000"/>
              </a:lnSpc>
              <a:spcAft>
                <a:spcPts val="800"/>
              </a:spcAft>
            </a:pPr>
            <a:r>
              <a:rPr lang="en-GB" sz="1100" dirty="0"/>
              <a:t>Socialists contest that to have equality of opportunity there must first be greater equality of outcome. irrespective of character, ability and intelligence an individual born into working class background will have fewer opportunities than a similar individual born into a higher class background.</a:t>
            </a:r>
          </a:p>
          <a:p>
            <a:pPr>
              <a:lnSpc>
                <a:spcPct val="107000"/>
              </a:lnSpc>
              <a:spcAft>
                <a:spcPts val="800"/>
              </a:spcAft>
            </a:pPr>
            <a:r>
              <a:rPr lang="en-GB" sz="1100" dirty="0"/>
              <a:t>until a society has greater equality of outcomes society will continue to lack fraternity, co-operation and solidarity and instead foster greed, envy, resentment and division.</a:t>
            </a:r>
            <a:endParaRPr lang="en-GB" sz="1100" b="1" u="sng" dirty="0"/>
          </a:p>
        </p:txBody>
      </p:sp>
      <p:sp>
        <p:nvSpPr>
          <p:cNvPr id="9" name="TextBox 8">
            <a:extLst>
              <a:ext uri="{FF2B5EF4-FFF2-40B4-BE49-F238E27FC236}">
                <a16:creationId xmlns:a16="http://schemas.microsoft.com/office/drawing/2014/main" id="{707DD5B8-5C2C-4330-904F-F2157AAA8875}"/>
              </a:ext>
            </a:extLst>
          </p:cNvPr>
          <p:cNvSpPr txBox="1"/>
          <p:nvPr/>
        </p:nvSpPr>
        <p:spPr>
          <a:xfrm flipH="1">
            <a:off x="4805883" y="70691"/>
            <a:ext cx="3718797" cy="3524042"/>
          </a:xfrm>
          <a:prstGeom prst="rect">
            <a:avLst/>
          </a:prstGeom>
          <a:noFill/>
          <a:ln>
            <a:solidFill>
              <a:schemeClr val="tx1"/>
            </a:solidFill>
          </a:ln>
        </p:spPr>
        <p:txBody>
          <a:bodyPr wrap="square" rtlCol="0">
            <a:spAutoFit/>
          </a:bodyPr>
          <a:lstStyle/>
          <a:p>
            <a:r>
              <a:rPr lang="en-US" sz="1200" b="1" u="sng" dirty="0"/>
              <a:t>Core ideas of Socialism:</a:t>
            </a:r>
          </a:p>
          <a:p>
            <a:r>
              <a:rPr lang="en-US" sz="1200" b="1" u="sng" dirty="0"/>
              <a:t>State</a:t>
            </a:r>
          </a:p>
          <a:p>
            <a:endParaRPr lang="en-US" sz="1200" b="1" u="sng" dirty="0"/>
          </a:p>
          <a:p>
            <a:r>
              <a:rPr lang="en-GB" sz="1100" dirty="0"/>
              <a:t>Socialists believe that without a strong state it will be impossible to bring about a fairer and more equal society (in short term at least)</a:t>
            </a:r>
          </a:p>
          <a:p>
            <a:r>
              <a:rPr lang="en-GB" sz="1100" dirty="0"/>
              <a:t>Some socialists (Marxists and Orthodox Communists) see this a temporary and that the state will eventually ‘wither away’ (Marx – ‘the end of history’)</a:t>
            </a:r>
          </a:p>
          <a:p>
            <a:r>
              <a:rPr lang="en-GB" sz="1100" dirty="0"/>
              <a:t>BUT for the foreseeable future a strong state is essential- However they reject the idea of a monarchical state ,a theocratic state or an aristocratic state.</a:t>
            </a:r>
          </a:p>
          <a:p>
            <a:endParaRPr lang="en-GB" sz="1100" dirty="0"/>
          </a:p>
          <a:p>
            <a:r>
              <a:rPr lang="en-GB" sz="1100" dirty="0"/>
              <a:t>Socialists advocate a state where political power and economic power has been redistributed and decision making reflects the principle of equality and empowerment of the people  i.e. democracy?</a:t>
            </a:r>
          </a:p>
          <a:p>
            <a:r>
              <a:rPr lang="en-GB" sz="1100" dirty="0"/>
              <a:t>However between socialists there are still significant differences about the structure of ideal state, its extent and how it emerges</a:t>
            </a:r>
          </a:p>
        </p:txBody>
      </p:sp>
      <p:sp>
        <p:nvSpPr>
          <p:cNvPr id="10" name="Cloud 9">
            <a:extLst>
              <a:ext uri="{FF2B5EF4-FFF2-40B4-BE49-F238E27FC236}">
                <a16:creationId xmlns:a16="http://schemas.microsoft.com/office/drawing/2014/main" id="{9379DE3C-6B14-44D0-BBF5-15CD995C6514}"/>
              </a:ext>
            </a:extLst>
          </p:cNvPr>
          <p:cNvSpPr/>
          <p:nvPr/>
        </p:nvSpPr>
        <p:spPr>
          <a:xfrm>
            <a:off x="8675847" y="70691"/>
            <a:ext cx="3233662" cy="65602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Socialism Core ideas KO</a:t>
            </a:r>
            <a:endParaRPr lang="en-GB" sz="1200" dirty="0"/>
          </a:p>
        </p:txBody>
      </p:sp>
    </p:spTree>
    <p:extLst>
      <p:ext uri="{BB962C8B-B14F-4D97-AF65-F5344CB8AC3E}">
        <p14:creationId xmlns:p14="http://schemas.microsoft.com/office/powerpoint/2010/main" val="4103658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BF02C1-134C-4E23-944B-DF5FE81618D3}"/>
              </a:ext>
            </a:extLst>
          </p:cNvPr>
          <p:cNvSpPr txBox="1"/>
          <p:nvPr/>
        </p:nvSpPr>
        <p:spPr>
          <a:xfrm>
            <a:off x="182005" y="553265"/>
            <a:ext cx="4095024" cy="1969770"/>
          </a:xfrm>
          <a:prstGeom prst="rect">
            <a:avLst/>
          </a:prstGeom>
          <a:noFill/>
          <a:ln>
            <a:solidFill>
              <a:schemeClr val="tx1"/>
            </a:solidFill>
          </a:ln>
        </p:spPr>
        <p:txBody>
          <a:bodyPr wrap="square" rtlCol="0">
            <a:spAutoFit/>
          </a:bodyPr>
          <a:lstStyle/>
          <a:p>
            <a:r>
              <a:rPr lang="en-US" sz="1200" b="1" u="sng" dirty="0"/>
              <a:t>Origins of:</a:t>
            </a:r>
            <a:endParaRPr lang="en-GB" sz="1200" b="1" u="sng" dirty="0"/>
          </a:p>
          <a:p>
            <a:r>
              <a:rPr lang="en-GB" sz="1100" dirty="0"/>
              <a:t>Similarities with Liberalism    </a:t>
            </a:r>
          </a:p>
          <a:p>
            <a:r>
              <a:rPr lang="en-GB" sz="1100" dirty="0"/>
              <a:t>Optimistic view of human nature</a:t>
            </a:r>
          </a:p>
          <a:p>
            <a:r>
              <a:rPr lang="en-GB" sz="1100" dirty="0"/>
              <a:t>Belief in reason over faith</a:t>
            </a:r>
          </a:p>
          <a:p>
            <a:r>
              <a:rPr lang="en-GB" sz="1100" dirty="0"/>
              <a:t>Progressive - challenge Status Quo</a:t>
            </a:r>
          </a:p>
          <a:p>
            <a:r>
              <a:rPr lang="en-GB" sz="1100" dirty="0"/>
              <a:t>Desire to liberate human being from oppression</a:t>
            </a:r>
          </a:p>
          <a:p>
            <a:r>
              <a:rPr lang="en-GB" sz="1100" dirty="0"/>
              <a:t>Belief in fundamental equality and equality of opportunity</a:t>
            </a:r>
          </a:p>
          <a:p>
            <a:r>
              <a:rPr lang="en-GB" sz="1100" dirty="0"/>
              <a:t>Reject ‘traditional state’ (Divine Right of Kings </a:t>
            </a:r>
          </a:p>
          <a:p>
            <a:r>
              <a:rPr lang="en-GB" sz="1100" dirty="0"/>
              <a:t>Reject anarchism  (state important to secure freedom and equality)</a:t>
            </a:r>
          </a:p>
          <a:p>
            <a:r>
              <a:rPr lang="en-GB" sz="1100" b="1" dirty="0"/>
              <a:t>HOWEVER they do not share the Liberal belief in private property as a natural right.</a:t>
            </a:r>
          </a:p>
        </p:txBody>
      </p:sp>
      <p:sp>
        <p:nvSpPr>
          <p:cNvPr id="3" name="Cloud 2">
            <a:extLst>
              <a:ext uri="{FF2B5EF4-FFF2-40B4-BE49-F238E27FC236}">
                <a16:creationId xmlns:a16="http://schemas.microsoft.com/office/drawing/2014/main" id="{CC651CFB-68C4-49A5-96EC-31D5F9D95CDE}"/>
              </a:ext>
            </a:extLst>
          </p:cNvPr>
          <p:cNvSpPr/>
          <p:nvPr/>
        </p:nvSpPr>
        <p:spPr>
          <a:xfrm>
            <a:off x="9055866" y="956292"/>
            <a:ext cx="2996590" cy="1943485"/>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Strands of Socialism</a:t>
            </a:r>
          </a:p>
          <a:p>
            <a:pPr algn="ctr"/>
            <a:endParaRPr lang="en-US" sz="1400" dirty="0"/>
          </a:p>
          <a:p>
            <a:pPr algn="ctr"/>
            <a:r>
              <a:rPr lang="en-US" sz="1400" dirty="0"/>
              <a:t>You MUST interweave with the key thinkers! </a:t>
            </a:r>
            <a:endParaRPr lang="en-GB" sz="1400" dirty="0"/>
          </a:p>
        </p:txBody>
      </p:sp>
      <p:sp>
        <p:nvSpPr>
          <p:cNvPr id="4" name="TextBox 3">
            <a:extLst>
              <a:ext uri="{FF2B5EF4-FFF2-40B4-BE49-F238E27FC236}">
                <a16:creationId xmlns:a16="http://schemas.microsoft.com/office/drawing/2014/main" id="{97847E60-5CAC-4EB2-84C1-F66B8ECDF2DC}"/>
              </a:ext>
            </a:extLst>
          </p:cNvPr>
          <p:cNvSpPr txBox="1"/>
          <p:nvPr/>
        </p:nvSpPr>
        <p:spPr>
          <a:xfrm>
            <a:off x="4384714" y="115615"/>
            <a:ext cx="4671152" cy="4013278"/>
          </a:xfrm>
          <a:prstGeom prst="rect">
            <a:avLst/>
          </a:prstGeom>
          <a:noFill/>
          <a:ln>
            <a:solidFill>
              <a:schemeClr val="tx1"/>
            </a:solidFill>
          </a:ln>
        </p:spPr>
        <p:txBody>
          <a:bodyPr wrap="square" rtlCol="0">
            <a:spAutoFit/>
          </a:bodyPr>
          <a:lstStyle/>
          <a:p>
            <a:r>
              <a:rPr lang="en-GB" sz="1200" b="1" u="sng" dirty="0"/>
              <a:t>Revolutionary/classic: </a:t>
            </a:r>
          </a:p>
          <a:p>
            <a:pPr>
              <a:lnSpc>
                <a:spcPct val="107000"/>
              </a:lnSpc>
              <a:spcAft>
                <a:spcPts val="800"/>
              </a:spcAft>
            </a:pPr>
            <a:endParaRPr lang="en-GB" sz="14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dirty="0"/>
              <a:t>Marx and Engels - capitalism must disappear before socialism and then communism could be established.</a:t>
            </a:r>
          </a:p>
          <a:p>
            <a:pPr>
              <a:lnSpc>
                <a:spcPct val="107000"/>
              </a:lnSpc>
              <a:spcAft>
                <a:spcPts val="800"/>
              </a:spcAft>
            </a:pPr>
            <a:r>
              <a:rPr lang="en-GB" sz="1100" dirty="0"/>
              <a:t>Revolutionary Socialism - Belief in Revolution.  Agreed when capitalism became unsustainable it was necessary to ‘smash’ capitalism via revolutionary violence.</a:t>
            </a:r>
          </a:p>
          <a:p>
            <a:pPr>
              <a:lnSpc>
                <a:spcPct val="107000"/>
              </a:lnSpc>
              <a:spcAft>
                <a:spcPts val="800"/>
              </a:spcAft>
            </a:pPr>
            <a:r>
              <a:rPr lang="en-GB" sz="1100" dirty="0"/>
              <a:t>Insisted that new economy, new stage must be forged by revolution - lead to ‘Dictatorship of the Proletariat’ which would pave way for stateless communist society based on common ownership  represent the peak of human achievement and ‘the end of history’ </a:t>
            </a:r>
          </a:p>
          <a:p>
            <a:pPr>
              <a:lnSpc>
                <a:spcPct val="107000"/>
              </a:lnSpc>
              <a:spcAft>
                <a:spcPts val="800"/>
              </a:spcAft>
            </a:pPr>
            <a:r>
              <a:rPr lang="en-GB" sz="1100" dirty="0"/>
              <a:t>Democratic centralism - revolutionary elite would plan, organise and undertake revolution - then consolidate power through ‘dictatorship of the proletariat’ directing all aspects of the post- revolutionary society.</a:t>
            </a:r>
          </a:p>
          <a:p>
            <a:pPr>
              <a:lnSpc>
                <a:spcPct val="107000"/>
              </a:lnSpc>
              <a:spcAft>
                <a:spcPts val="800"/>
              </a:spcAft>
            </a:pPr>
            <a:r>
              <a:rPr lang="en-GB" sz="1100" dirty="0"/>
              <a:t> Led to totalitarian regimes in Russia (Stalin) and China (Mao </a:t>
            </a:r>
            <a:r>
              <a:rPr lang="en-GB" sz="1100" dirty="0" err="1"/>
              <a:t>Tse</a:t>
            </a:r>
            <a:r>
              <a:rPr lang="en-GB" sz="1100" dirty="0"/>
              <a:t> Tung) and Fidel Castro in Cuba.</a:t>
            </a:r>
          </a:p>
          <a:p>
            <a:pPr>
              <a:lnSpc>
                <a:spcPct val="107000"/>
              </a:lnSpc>
              <a:spcAft>
                <a:spcPts val="800"/>
              </a:spcAft>
            </a:pPr>
            <a:r>
              <a:rPr lang="en-GB" sz="1100" dirty="0"/>
              <a:t>Therefore for most fundamental socialists today, Rosa Luxemburg’s ideas are a more compelling brand of revolutionary socialism. </a:t>
            </a:r>
          </a:p>
        </p:txBody>
      </p:sp>
      <p:sp>
        <p:nvSpPr>
          <p:cNvPr id="5" name="TextBox 4">
            <a:extLst>
              <a:ext uri="{FF2B5EF4-FFF2-40B4-BE49-F238E27FC236}">
                <a16:creationId xmlns:a16="http://schemas.microsoft.com/office/drawing/2014/main" id="{0F051F46-1685-423F-9011-307CFF491CC7}"/>
              </a:ext>
            </a:extLst>
          </p:cNvPr>
          <p:cNvSpPr txBox="1"/>
          <p:nvPr/>
        </p:nvSpPr>
        <p:spPr>
          <a:xfrm>
            <a:off x="214618" y="2672239"/>
            <a:ext cx="4029798" cy="4001095"/>
          </a:xfrm>
          <a:prstGeom prst="rect">
            <a:avLst/>
          </a:prstGeom>
          <a:noFill/>
          <a:ln>
            <a:solidFill>
              <a:schemeClr val="tx1"/>
            </a:solidFill>
          </a:ln>
        </p:spPr>
        <p:txBody>
          <a:bodyPr wrap="square" rtlCol="0">
            <a:spAutoFit/>
          </a:bodyPr>
          <a:lstStyle/>
          <a:p>
            <a:r>
              <a:rPr lang="en-GB" sz="1200" b="1" u="sng" dirty="0"/>
              <a:t>Social democracy:</a:t>
            </a:r>
          </a:p>
          <a:p>
            <a:r>
              <a:rPr lang="en-GB" sz="1100" dirty="0"/>
              <a:t>Most influential form of fundamentalist socialism in UK (evolutionary socialism)</a:t>
            </a:r>
          </a:p>
          <a:p>
            <a:endParaRPr lang="en-GB" sz="1100" dirty="0"/>
          </a:p>
          <a:p>
            <a:r>
              <a:rPr lang="en-GB" sz="1100" dirty="0"/>
              <a:t>Early Democratic Socialism</a:t>
            </a:r>
          </a:p>
          <a:p>
            <a:endParaRPr lang="en-GB" sz="1100" dirty="0"/>
          </a:p>
          <a:p>
            <a:r>
              <a:rPr lang="en-GB" sz="1100" dirty="0"/>
              <a:t>Associated with Fabian Society &amp; bourgeois intellectuals - GB Shaw, Sidney and Beatrice Webb.</a:t>
            </a:r>
          </a:p>
          <a:p>
            <a:r>
              <a:rPr lang="en-GB" sz="1100" dirty="0"/>
              <a:t> Vital to the development of the Labour Party – Clause IV of 1918 constitution – need to secure “common ownership of the means of production”</a:t>
            </a:r>
          </a:p>
          <a:p>
            <a:endParaRPr lang="en-GB" sz="1100" dirty="0"/>
          </a:p>
          <a:p>
            <a:r>
              <a:rPr lang="en-GB" sz="1100" dirty="0"/>
              <a:t>Rejection of ‘big bang’ revolutionary change - For Fabians the mayhem associated with revolutions did not seem the ideal starting point for a bright and orderly future  - believed the extension of suffrage in late 19th Century had facilitated a more orderly, election based progression towards a post-capitalist society.</a:t>
            </a:r>
          </a:p>
          <a:p>
            <a:endParaRPr lang="en-GB" sz="1100" dirty="0"/>
          </a:p>
          <a:p>
            <a:r>
              <a:rPr lang="en-GB" sz="1100" dirty="0"/>
              <a:t>“Inevitability of gradualism” - Belief that democratically elected socialist governments would steadily transform society via existing parliamentary system, gradually replacing a society based on private ownership with one based on common ownership and public control. </a:t>
            </a:r>
            <a:endParaRPr lang="en-GB" sz="1200" dirty="0"/>
          </a:p>
        </p:txBody>
      </p:sp>
      <p:sp>
        <p:nvSpPr>
          <p:cNvPr id="6" name="TextBox 5">
            <a:extLst>
              <a:ext uri="{FF2B5EF4-FFF2-40B4-BE49-F238E27FC236}">
                <a16:creationId xmlns:a16="http://schemas.microsoft.com/office/drawing/2014/main" id="{8DA809C3-1533-4A43-B46A-B19F3BFFBE4F}"/>
              </a:ext>
            </a:extLst>
          </p:cNvPr>
          <p:cNvSpPr txBox="1"/>
          <p:nvPr/>
        </p:nvSpPr>
        <p:spPr>
          <a:xfrm>
            <a:off x="4384714" y="4252510"/>
            <a:ext cx="7667741" cy="2492990"/>
          </a:xfrm>
          <a:prstGeom prst="rect">
            <a:avLst/>
          </a:prstGeom>
          <a:noFill/>
          <a:ln>
            <a:solidFill>
              <a:schemeClr val="tx1"/>
            </a:solidFill>
          </a:ln>
        </p:spPr>
        <p:txBody>
          <a:bodyPr wrap="square" rtlCol="0">
            <a:spAutoFit/>
          </a:bodyPr>
          <a:lstStyle/>
          <a:p>
            <a:r>
              <a:rPr lang="en-US" sz="1200" b="1" u="sng" dirty="0"/>
              <a:t>Third way:</a:t>
            </a:r>
          </a:p>
          <a:p>
            <a:endParaRPr lang="en-US" sz="1200" b="1" u="sng" dirty="0"/>
          </a:p>
          <a:p>
            <a:r>
              <a:rPr lang="en-GB" sz="1100" dirty="0"/>
              <a:t>Associated with ‘New Labour’ governments of Tony Blair and Gordon Brown in the UK – emerged in the 1990s</a:t>
            </a:r>
          </a:p>
          <a:p>
            <a:endParaRPr lang="en-GB" sz="1100" dirty="0"/>
          </a:p>
          <a:p>
            <a:r>
              <a:rPr lang="en-GB" sz="1100" dirty="0"/>
              <a:t>Anthony Giddens - widely credited as the main author of Third Way socialism </a:t>
            </a:r>
          </a:p>
          <a:p>
            <a:r>
              <a:rPr lang="en-GB" sz="1100" dirty="0"/>
              <a:t>- desire to ‘triangulate’ social democracy’s wish for more equality within capitalist economy which was less Keynesian and more neo-liberal</a:t>
            </a:r>
          </a:p>
          <a:p>
            <a:r>
              <a:rPr lang="en-GB" sz="1100" dirty="0"/>
              <a:t>-Aimed to reconcile task of socialist parties seeking office (Labour in the UK) with an electorate which was increasingly propertied, suburban and individualist.</a:t>
            </a:r>
          </a:p>
          <a:p>
            <a:r>
              <a:rPr lang="en-GB" sz="1100" dirty="0"/>
              <a:t>- Urged modern ‘leftist’ to go with the flow by encouraging further privatisation and deregulations – best way to boost economic growth and therefore tax revenue – which could increase government spending in the name of greater equality.</a:t>
            </a:r>
          </a:p>
          <a:p>
            <a:endParaRPr lang="en-GB" sz="1100" dirty="0"/>
          </a:p>
          <a:p>
            <a:r>
              <a:rPr lang="en-GB" sz="1100" dirty="0"/>
              <a:t>Most important (and controversial) aspect was revised attitude to equality of outcome </a:t>
            </a:r>
          </a:p>
          <a:p>
            <a:r>
              <a:rPr lang="en-GB" sz="1100" dirty="0"/>
              <a:t>•	Belief – greater equality of opportunity probably required more, not less, inequality of outcome</a:t>
            </a:r>
            <a:endParaRPr lang="en-GB" dirty="0"/>
          </a:p>
        </p:txBody>
      </p:sp>
    </p:spTree>
    <p:extLst>
      <p:ext uri="{BB962C8B-B14F-4D97-AF65-F5344CB8AC3E}">
        <p14:creationId xmlns:p14="http://schemas.microsoft.com/office/powerpoint/2010/main" val="3695892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33775C-F0AA-4813-983B-1486564A817F}"/>
              </a:ext>
            </a:extLst>
          </p:cNvPr>
          <p:cNvPicPr>
            <a:picLocks noChangeAspect="1"/>
          </p:cNvPicPr>
          <p:nvPr/>
        </p:nvPicPr>
        <p:blipFill>
          <a:blip r:embed="rId2"/>
          <a:stretch>
            <a:fillRect/>
          </a:stretch>
        </p:blipFill>
        <p:spPr>
          <a:xfrm>
            <a:off x="319489" y="561861"/>
            <a:ext cx="6521986" cy="6296140"/>
          </a:xfrm>
          <a:prstGeom prst="rect">
            <a:avLst/>
          </a:prstGeom>
        </p:spPr>
      </p:pic>
      <p:pic>
        <p:nvPicPr>
          <p:cNvPr id="4" name="Picture 3">
            <a:extLst>
              <a:ext uri="{FF2B5EF4-FFF2-40B4-BE49-F238E27FC236}">
                <a16:creationId xmlns:a16="http://schemas.microsoft.com/office/drawing/2014/main" id="{D7B0701D-DB3E-4342-BCD6-3B6DF9BDB414}"/>
              </a:ext>
            </a:extLst>
          </p:cNvPr>
          <p:cNvPicPr>
            <a:picLocks noChangeAspect="1"/>
          </p:cNvPicPr>
          <p:nvPr/>
        </p:nvPicPr>
        <p:blipFill>
          <a:blip r:embed="rId3"/>
          <a:stretch>
            <a:fillRect/>
          </a:stretch>
        </p:blipFill>
        <p:spPr>
          <a:xfrm>
            <a:off x="7020389" y="561861"/>
            <a:ext cx="5010031" cy="4902506"/>
          </a:xfrm>
          <a:prstGeom prst="rect">
            <a:avLst/>
          </a:prstGeom>
        </p:spPr>
      </p:pic>
    </p:spTree>
    <p:extLst>
      <p:ext uri="{BB962C8B-B14F-4D97-AF65-F5344CB8AC3E}">
        <p14:creationId xmlns:p14="http://schemas.microsoft.com/office/powerpoint/2010/main" val="2645491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A45BBD6A9E844D84595E9D6E4E6740" ma:contentTypeVersion="6" ma:contentTypeDescription="Create a new document." ma:contentTypeScope="" ma:versionID="f7808f0454f1a2fb8a0c29818b6a22c6">
  <xsd:schema xmlns:xsd="http://www.w3.org/2001/XMLSchema" xmlns:xs="http://www.w3.org/2001/XMLSchema" xmlns:p="http://schemas.microsoft.com/office/2006/metadata/properties" xmlns:ns2="7d6b2953-bc8b-40fb-bb57-e2e2d962d081" xmlns:ns3="42eb7c65-a164-43fe-a589-e043b42612bb" targetNamespace="http://schemas.microsoft.com/office/2006/metadata/properties" ma:root="true" ma:fieldsID="a251884202e102c0546ba53b54cdb78d" ns2:_="" ns3:_="">
    <xsd:import namespace="7d6b2953-bc8b-40fb-bb57-e2e2d962d081"/>
    <xsd:import namespace="42eb7c65-a164-43fe-a589-e043b42612b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b2953-bc8b-40fb-bb57-e2e2d962d0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eb7c65-a164-43fe-a589-e043b42612b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C5C380E-BC0D-4B35-BC0E-1987CD1BB373}"/>
</file>

<file path=customXml/itemProps2.xml><?xml version="1.0" encoding="utf-8"?>
<ds:datastoreItem xmlns:ds="http://schemas.openxmlformats.org/officeDocument/2006/customXml" ds:itemID="{9EF15161-F0FB-491D-A246-586D8028C9C4}"/>
</file>

<file path=customXml/itemProps3.xml><?xml version="1.0" encoding="utf-8"?>
<ds:datastoreItem xmlns:ds="http://schemas.openxmlformats.org/officeDocument/2006/customXml" ds:itemID="{D61385B2-8E64-421B-A81C-7D0291FDC882}"/>
</file>

<file path=docProps/app.xml><?xml version="1.0" encoding="utf-8"?>
<Properties xmlns="http://schemas.openxmlformats.org/officeDocument/2006/extended-properties" xmlns:vt="http://schemas.openxmlformats.org/officeDocument/2006/docPropsVTypes">
  <TotalTime>226</TotalTime>
  <Words>1215</Words>
  <Application>Microsoft Office PowerPoint</Application>
  <PresentationFormat>Widescreen</PresentationFormat>
  <Paragraphs>88</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J Croft</dc:creator>
  <cp:lastModifiedBy>Andrea Greenslade</cp:lastModifiedBy>
  <cp:revision>40</cp:revision>
  <dcterms:created xsi:type="dcterms:W3CDTF">2020-06-05T11:59:27Z</dcterms:created>
  <dcterms:modified xsi:type="dcterms:W3CDTF">2021-04-26T20:36:00Z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0x01010091A45BBD6A9E844D84595E9D6E4E6740</vt:lpwstr>
  </property>
</Properties>
</file>